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slides/slide25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s/slide2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s/slide2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slide20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93" r:id="rId4"/>
    <p:sldId id="289" r:id="rId5"/>
    <p:sldId id="295" r:id="rId6"/>
    <p:sldId id="290" r:id="rId7"/>
    <p:sldId id="292" r:id="rId8"/>
    <p:sldId id="291" r:id="rId9"/>
    <p:sldId id="296" r:id="rId10"/>
    <p:sldId id="297" r:id="rId11"/>
    <p:sldId id="298" r:id="rId12"/>
    <p:sldId id="294" r:id="rId13"/>
    <p:sldId id="303" r:id="rId14"/>
    <p:sldId id="301" r:id="rId15"/>
    <p:sldId id="302" r:id="rId16"/>
    <p:sldId id="300" r:id="rId17"/>
    <p:sldId id="304" r:id="rId18"/>
    <p:sldId id="308" r:id="rId19"/>
    <p:sldId id="299" r:id="rId20"/>
    <p:sldId id="305" r:id="rId21"/>
    <p:sldId id="307" r:id="rId22"/>
    <p:sldId id="306" r:id="rId23"/>
    <p:sldId id="311" r:id="rId24"/>
    <p:sldId id="309" r:id="rId25"/>
    <p:sldId id="310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12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2BC4-C27C-914E-A4EA-29AD0DC26767}" type="datetimeFigureOut">
              <a:rPr lang="en-US" smtClean="0"/>
              <a:pPr/>
              <a:t>3/4/14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6A24-8309-984C-B6D9-32060BED7B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2BC4-C27C-914E-A4EA-29AD0DC26767}" type="datetimeFigureOut">
              <a:rPr lang="en-US" smtClean="0"/>
              <a:pPr/>
              <a:t>3/4/14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6A24-8309-984C-B6D9-32060BED7B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2BC4-C27C-914E-A4EA-29AD0DC26767}" type="datetimeFigureOut">
              <a:rPr lang="en-US" smtClean="0"/>
              <a:pPr/>
              <a:t>3/4/14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6A24-8309-984C-B6D9-32060BED7B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2BC4-C27C-914E-A4EA-29AD0DC26767}" type="datetimeFigureOut">
              <a:rPr lang="en-US" smtClean="0"/>
              <a:pPr/>
              <a:t>3/4/14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6A24-8309-984C-B6D9-32060BED7B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2BC4-C27C-914E-A4EA-29AD0DC26767}" type="datetimeFigureOut">
              <a:rPr lang="en-US" smtClean="0"/>
              <a:pPr/>
              <a:t>3/4/14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6A24-8309-984C-B6D9-32060BED7B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2BC4-C27C-914E-A4EA-29AD0DC26767}" type="datetimeFigureOut">
              <a:rPr lang="en-US" smtClean="0"/>
              <a:pPr/>
              <a:t>3/4/14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6A24-8309-984C-B6D9-32060BED7B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2BC4-C27C-914E-A4EA-29AD0DC26767}" type="datetimeFigureOut">
              <a:rPr lang="en-US" smtClean="0"/>
              <a:pPr/>
              <a:t>3/4/14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6A24-8309-984C-B6D9-32060BED7B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2BC4-C27C-914E-A4EA-29AD0DC26767}" type="datetimeFigureOut">
              <a:rPr lang="en-US" smtClean="0"/>
              <a:pPr/>
              <a:t>3/4/14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6A24-8309-984C-B6D9-32060BED7B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2BC4-C27C-914E-A4EA-29AD0DC26767}" type="datetimeFigureOut">
              <a:rPr lang="en-US" smtClean="0"/>
              <a:pPr/>
              <a:t>3/4/14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6A24-8309-984C-B6D9-32060BED7B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2BC4-C27C-914E-A4EA-29AD0DC26767}" type="datetimeFigureOut">
              <a:rPr lang="en-US" smtClean="0"/>
              <a:pPr/>
              <a:t>3/4/14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6A24-8309-984C-B6D9-32060BED7B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2BC4-C27C-914E-A4EA-29AD0DC26767}" type="datetimeFigureOut">
              <a:rPr lang="en-US" smtClean="0"/>
              <a:pPr/>
              <a:t>3/4/14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6A24-8309-984C-B6D9-32060BED7B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00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B2BC4-C27C-914E-A4EA-29AD0DC26767}" type="datetimeFigureOut">
              <a:rPr lang="en-US" smtClean="0"/>
              <a:pPr/>
              <a:t>3/4/14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E6A24-8309-984C-B6D9-32060BED7B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Becky DeGrossa</a:t>
            </a:r>
          </a:p>
          <a:p>
            <a:r>
              <a:rPr lang="en-US" dirty="0" err="1" smtClean="0"/>
              <a:t>CounselingWise.com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9" name="Picture 8" descr="Logo__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5750" y="5638800"/>
            <a:ext cx="3651250" cy="94181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13852" y="1533909"/>
            <a:ext cx="8272947" cy="906076"/>
          </a:xfrm>
          <a:prstGeom prst="rect">
            <a:avLst/>
          </a:prstGeom>
          <a:noFill/>
        </p:spPr>
        <p:txBody>
          <a:bodyPr wrap="square" rtlCol="0" anchor="ctr">
            <a:prstTxWarp prst="textPlain">
              <a:avLst/>
            </a:prstTxWarp>
            <a:spAutoFit/>
          </a:bodyPr>
          <a:lstStyle/>
          <a:p>
            <a:pPr algn="ctr"/>
            <a:endParaRPr lang="en-US" sz="3600" cap="small" dirty="0" smtClean="0">
              <a:effectLst>
                <a:outerShdw blurRad="50800" algn="ctr">
                  <a:srgbClr val="000000">
                    <a:alpha val="43000"/>
                  </a:srgbClr>
                </a:outerShdw>
              </a:effectLst>
              <a:latin typeface="Comic Sans MS"/>
              <a:cs typeface="Comic Sans MS"/>
            </a:endParaRPr>
          </a:p>
          <a:p>
            <a:pPr algn="ctr"/>
            <a:endParaRPr lang="en-US" sz="3600" cap="small" dirty="0" smtClean="0">
              <a:effectLst>
                <a:outerShdw blurRad="50800" algn="ctr">
                  <a:srgbClr val="000000">
                    <a:alpha val="43000"/>
                  </a:srgbClr>
                </a:outerShdw>
              </a:effectLst>
              <a:latin typeface="Comic Sans MS"/>
              <a:cs typeface="Comic Sans MS"/>
            </a:endParaRPr>
          </a:p>
          <a:p>
            <a:pPr algn="ctr"/>
            <a:endParaRPr lang="en-US" sz="3600" cap="small" dirty="0" smtClean="0">
              <a:effectLst>
                <a:outerShdw blurRad="50800" algn="ctr">
                  <a:srgbClr val="000000">
                    <a:alpha val="43000"/>
                  </a:srgbClr>
                </a:outerShdw>
              </a:effectLst>
              <a:latin typeface="Comic Sans MS"/>
              <a:cs typeface="Comic Sans MS"/>
            </a:endParaRPr>
          </a:p>
          <a:p>
            <a:pPr algn="ctr"/>
            <a:r>
              <a:rPr lang="en-US" sz="3600" cap="small" dirty="0" smtClean="0">
                <a:effectLst>
                  <a:outerShdw blurRad="50800" algn="ctr">
                    <a:srgbClr val="000000">
                      <a:alpha val="43000"/>
                    </a:srgbClr>
                  </a:outerShdw>
                </a:effectLst>
                <a:latin typeface="Comic Sans MS"/>
                <a:cs typeface="Comic Sans MS"/>
              </a:rPr>
              <a:t>2014 </a:t>
            </a:r>
            <a:r>
              <a:rPr lang="en-US" sz="3600" cap="small" dirty="0" smtClean="0">
                <a:effectLst>
                  <a:outerShdw blurRad="50800" algn="ctr">
                    <a:srgbClr val="000000">
                      <a:alpha val="43000"/>
                    </a:srgbClr>
                  </a:outerShdw>
                </a:effectLst>
                <a:latin typeface="Comic Sans MS"/>
                <a:cs typeface="Comic Sans MS"/>
              </a:rPr>
              <a:t>Vision &amp; goals</a:t>
            </a:r>
            <a:endParaRPr lang="en-US" sz="3600" cap="small" dirty="0" smtClean="0">
              <a:effectLst>
                <a:outerShdw blurRad="50800" algn="ctr">
                  <a:srgbClr val="000000">
                    <a:alpha val="43000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750185"/>
            <a:ext cx="9144000" cy="2216948"/>
          </a:xfrm>
          <a:prstGeom prst="rect">
            <a:avLst/>
          </a:prstGeom>
          <a:solidFill>
            <a:srgbClr val="008000">
              <a:alpha val="3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2078"/>
            <a:ext cx="8229600" cy="1143000"/>
          </a:xfrm>
        </p:spPr>
        <p:txBody>
          <a:bodyPr anchor="b" anchorCtr="1">
            <a:normAutofit/>
          </a:bodyPr>
          <a:lstStyle/>
          <a:p>
            <a:r>
              <a:rPr lang="en-US" b="1" dirty="0" smtClean="0"/>
              <a:t>CW Envisioned Future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2886944"/>
          </a:xfrm>
        </p:spPr>
        <p:txBody>
          <a:bodyPr wrap="square">
            <a:spAutoFit/>
          </a:bodyPr>
          <a:lstStyle/>
          <a:p>
            <a:pPr marL="514350" indent="-514350"/>
            <a:r>
              <a:rPr lang="en-US" sz="2800" dirty="0" smtClean="0">
                <a:latin typeface="+mj-lt"/>
                <a:cs typeface="Ayuthaya"/>
              </a:rPr>
              <a:t>Ours:</a:t>
            </a:r>
          </a:p>
          <a:p>
            <a:pPr marL="914400" lvl="1" indent="-514350"/>
            <a:r>
              <a:rPr lang="en-US" sz="2400" b="1" dirty="0" smtClean="0">
                <a:latin typeface="+mj-lt"/>
                <a:cs typeface="Ayuthaya"/>
              </a:rPr>
              <a:t>Clients:</a:t>
            </a:r>
          </a:p>
          <a:p>
            <a:pPr marL="1314450" lvl="2" indent="-514350"/>
            <a:r>
              <a:rPr lang="en-US" dirty="0" smtClean="0"/>
              <a:t>Have a </a:t>
            </a:r>
            <a:r>
              <a:rPr lang="en-US" dirty="0" smtClean="0"/>
              <a:t>refreshing experience with </a:t>
            </a:r>
            <a:r>
              <a:rPr lang="en-US" dirty="0" smtClean="0"/>
              <a:t>us, especially </a:t>
            </a:r>
            <a:r>
              <a:rPr lang="en-US" dirty="0" smtClean="0"/>
              <a:t>compared to any other technical provider.</a:t>
            </a:r>
            <a:r>
              <a:rPr lang="en-US" dirty="0" smtClean="0"/>
              <a:t> They </a:t>
            </a:r>
            <a:r>
              <a:rPr lang="en-US" dirty="0" smtClean="0"/>
              <a:t>feel cared for -- that we really partner with them in their success, for the long term</a:t>
            </a:r>
            <a:r>
              <a:rPr lang="en-US" dirty="0" smtClean="0"/>
              <a:t>. </a:t>
            </a:r>
            <a:r>
              <a:rPr lang="en-US" dirty="0" smtClean="0"/>
              <a:t>We educate</a:t>
            </a:r>
            <a:r>
              <a:rPr lang="en-US" dirty="0" smtClean="0"/>
              <a:t> them, </a:t>
            </a:r>
            <a:r>
              <a:rPr lang="en-US" dirty="0" smtClean="0"/>
              <a:t>rather than try to sell them.</a:t>
            </a:r>
            <a:endParaRPr lang="en-US" dirty="0" smtClean="0">
              <a:latin typeface="+mj-lt"/>
              <a:cs typeface="Ayuthay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84556"/>
          </a:xfrm>
          <a:prstGeom prst="rect">
            <a:avLst/>
          </a:prstGeom>
          <a:solidFill>
            <a:srgbClr val="008000">
              <a:alpha val="3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1"/>
            <a:ext cx="8229600" cy="906076"/>
          </a:xfrm>
          <a:prstGeom prst="rect">
            <a:avLst/>
          </a:prstGeom>
          <a:noFill/>
        </p:spPr>
        <p:txBody>
          <a:bodyPr wrap="square" rtlCol="0" anchor="ctr">
            <a:prstTxWarp prst="textPlain">
              <a:avLst/>
            </a:prstTxWarp>
            <a:spAutoFit/>
          </a:bodyPr>
          <a:lstStyle/>
          <a:p>
            <a:pPr algn="ctr"/>
            <a:r>
              <a:rPr lang="en-US" sz="3600" cap="small" dirty="0" smtClean="0">
                <a:effectLst>
                  <a:outerShdw blurRad="50800" algn="ctr">
                    <a:srgbClr val="000000">
                      <a:alpha val="43000"/>
                    </a:srgbClr>
                  </a:outerShdw>
                </a:effectLst>
                <a:latin typeface="Comic Sans MS"/>
                <a:cs typeface="Comic Sans MS"/>
              </a:rPr>
              <a:t>2014 Vision &amp; Goals</a:t>
            </a:r>
            <a:endParaRPr lang="en-US" sz="3600" cap="small" dirty="0">
              <a:effectLst>
                <a:outerShdw blurRad="50800" algn="ctr">
                  <a:srgbClr val="000000">
                    <a:alpha val="43000"/>
                  </a:srgbClr>
                </a:outerShdw>
              </a:effectLst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2078"/>
            <a:ext cx="8229600" cy="1143000"/>
          </a:xfrm>
        </p:spPr>
        <p:txBody>
          <a:bodyPr anchor="b" anchorCtr="1">
            <a:normAutofit/>
          </a:bodyPr>
          <a:lstStyle/>
          <a:p>
            <a:r>
              <a:rPr lang="en-US" b="1" dirty="0" smtClean="0"/>
              <a:t>CW Goals: Financial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3243965"/>
          </a:xfrm>
        </p:spPr>
        <p:txBody>
          <a:bodyPr wrap="square">
            <a:spAutoFit/>
          </a:bodyPr>
          <a:lstStyle/>
          <a:p>
            <a:pPr marL="514350" indent="-514350"/>
            <a:r>
              <a:rPr lang="en-US" dirty="0" smtClean="0">
                <a:cs typeface="Ayuthaya"/>
              </a:rPr>
              <a:t>Financial Growth </a:t>
            </a:r>
            <a:r>
              <a:rPr lang="en-US" dirty="0" smtClean="0">
                <a:cs typeface="Ayuthaya"/>
              </a:rPr>
              <a:t>– yes, of course</a:t>
            </a:r>
          </a:p>
          <a:p>
            <a:pPr marL="514350" indent="-514350"/>
            <a:r>
              <a:rPr lang="en-US" dirty="0" smtClean="0">
                <a:latin typeface="+mj-lt"/>
                <a:cs typeface="Ayuthaya"/>
              </a:rPr>
              <a:t>Not going to talk about a revenue number, per se, because we’re not </a:t>
            </a:r>
            <a:r>
              <a:rPr lang="en-US" dirty="0" smtClean="0">
                <a:latin typeface="+mj-lt"/>
                <a:cs typeface="Ayuthaya"/>
              </a:rPr>
              <a:t>mature enough to be able to predict growth</a:t>
            </a:r>
          </a:p>
          <a:p>
            <a:pPr marL="514350" indent="-514350">
              <a:buNone/>
            </a:pPr>
            <a:endParaRPr lang="en-US" dirty="0" smtClean="0">
              <a:latin typeface="+mj-lt"/>
              <a:cs typeface="Ayuthay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84556"/>
          </a:xfrm>
          <a:prstGeom prst="rect">
            <a:avLst/>
          </a:prstGeom>
          <a:solidFill>
            <a:srgbClr val="008000">
              <a:alpha val="3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1"/>
            <a:ext cx="8229600" cy="906076"/>
          </a:xfrm>
          <a:prstGeom prst="rect">
            <a:avLst/>
          </a:prstGeom>
          <a:noFill/>
        </p:spPr>
        <p:txBody>
          <a:bodyPr wrap="square" rtlCol="0" anchor="ctr">
            <a:prstTxWarp prst="textPlain">
              <a:avLst/>
            </a:prstTxWarp>
            <a:spAutoFit/>
          </a:bodyPr>
          <a:lstStyle/>
          <a:p>
            <a:pPr algn="ctr"/>
            <a:r>
              <a:rPr lang="en-US" sz="3600" cap="small" dirty="0" smtClean="0">
                <a:effectLst>
                  <a:outerShdw blurRad="50800" algn="ctr">
                    <a:srgbClr val="000000">
                      <a:alpha val="43000"/>
                    </a:srgbClr>
                  </a:outerShdw>
                </a:effectLst>
                <a:latin typeface="Comic Sans MS"/>
                <a:cs typeface="Comic Sans MS"/>
              </a:rPr>
              <a:t>2014 Vision &amp; Goals</a:t>
            </a:r>
            <a:endParaRPr lang="en-US" sz="3600" cap="small" dirty="0">
              <a:effectLst>
                <a:outerShdw blurRad="50800" algn="ctr">
                  <a:srgbClr val="000000">
                    <a:alpha val="43000"/>
                  </a:srgbClr>
                </a:outerShdw>
              </a:effectLst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2078"/>
            <a:ext cx="8229600" cy="1143000"/>
          </a:xfrm>
        </p:spPr>
        <p:txBody>
          <a:bodyPr anchor="b" anchorCtr="1">
            <a:normAutofit/>
          </a:bodyPr>
          <a:lstStyle/>
          <a:p>
            <a:r>
              <a:rPr lang="en-US" b="1" dirty="0" smtClean="0"/>
              <a:t>CW Goals: Offerings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081117"/>
          </a:xfrm>
        </p:spPr>
        <p:txBody>
          <a:bodyPr wrap="square">
            <a:spAutoFit/>
          </a:bodyPr>
          <a:lstStyle/>
          <a:p>
            <a:pPr marL="514350" indent="-514350"/>
            <a:r>
              <a:rPr lang="en-US" b="1" dirty="0" smtClean="0">
                <a:cs typeface="Ayuthaya"/>
              </a:rPr>
              <a:t>Smart Therapy Websites Program: Our Flagship Offering (our Toll Booth)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Still strong (sold more in February than we did on the initial launch)</a:t>
            </a:r>
          </a:p>
          <a:p>
            <a:pPr marL="914400" lvl="1" indent="-514350"/>
            <a:r>
              <a:rPr lang="en-US" dirty="0" smtClean="0">
                <a:cs typeface="Ayuthaya"/>
              </a:rPr>
              <a:t>Continue to refine our processes and </a:t>
            </a:r>
            <a:r>
              <a:rPr lang="en-US" dirty="0" smtClean="0">
                <a:cs typeface="Ayuthaya"/>
              </a:rPr>
              <a:t>grow this</a:t>
            </a:r>
          </a:p>
          <a:p>
            <a:pPr marL="914400" lvl="1" indent="-514350"/>
            <a:endParaRPr lang="en-US" dirty="0" smtClean="0">
              <a:latin typeface="+mj-lt"/>
              <a:cs typeface="Ayuthaya"/>
            </a:endParaRPr>
          </a:p>
          <a:p>
            <a:pPr marL="514350" indent="-514350">
              <a:buNone/>
            </a:pPr>
            <a:endParaRPr lang="en-US" dirty="0" smtClean="0">
              <a:latin typeface="+mj-lt"/>
              <a:cs typeface="Ayuthay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84556"/>
          </a:xfrm>
          <a:prstGeom prst="rect">
            <a:avLst/>
          </a:prstGeom>
          <a:solidFill>
            <a:srgbClr val="008000">
              <a:alpha val="3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1"/>
            <a:ext cx="8229600" cy="906076"/>
          </a:xfrm>
          <a:prstGeom prst="rect">
            <a:avLst/>
          </a:prstGeom>
          <a:noFill/>
        </p:spPr>
        <p:txBody>
          <a:bodyPr wrap="square" rtlCol="0" anchor="ctr">
            <a:prstTxWarp prst="textPlain">
              <a:avLst/>
            </a:prstTxWarp>
            <a:spAutoFit/>
          </a:bodyPr>
          <a:lstStyle/>
          <a:p>
            <a:pPr algn="ctr"/>
            <a:r>
              <a:rPr lang="en-US" sz="3600" cap="small" dirty="0" smtClean="0">
                <a:effectLst>
                  <a:outerShdw blurRad="50800" algn="ctr">
                    <a:srgbClr val="000000">
                      <a:alpha val="43000"/>
                    </a:srgbClr>
                  </a:outerShdw>
                </a:effectLst>
                <a:latin typeface="Comic Sans MS"/>
                <a:cs typeface="Comic Sans MS"/>
              </a:rPr>
              <a:t>2014 Vision &amp; Goals</a:t>
            </a:r>
            <a:endParaRPr lang="en-US" sz="3600" cap="small" dirty="0">
              <a:effectLst>
                <a:outerShdw blurRad="50800" algn="ctr">
                  <a:srgbClr val="000000">
                    <a:alpha val="43000"/>
                  </a:srgbClr>
                </a:outerShdw>
              </a:effectLst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2078"/>
            <a:ext cx="8229600" cy="1143000"/>
          </a:xfrm>
        </p:spPr>
        <p:txBody>
          <a:bodyPr anchor="b" anchorCtr="1">
            <a:normAutofit/>
          </a:bodyPr>
          <a:lstStyle/>
          <a:p>
            <a:r>
              <a:rPr lang="en-US" b="1" dirty="0" smtClean="0"/>
              <a:t>CW Goals: Offerings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686800" cy="4622804"/>
          </a:xfrm>
        </p:spPr>
        <p:txBody>
          <a:bodyPr wrap="square">
            <a:spAutoFit/>
          </a:bodyPr>
          <a:lstStyle/>
          <a:p>
            <a:pPr marL="514350" indent="-514350"/>
            <a:r>
              <a:rPr lang="en-US" b="1" dirty="0" smtClean="0">
                <a:cs typeface="Ayuthaya"/>
              </a:rPr>
              <a:t>Marketing Messages / Free Reports: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Has taken off!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We’ve learned that therapists like writing help!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Our challenge is to predict need and hire / train in time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Still haven’t nailed who will fit / work out and who won’t (may have to accept it’s try and buy)</a:t>
            </a:r>
            <a:endParaRPr lang="en-US" dirty="0" smtClean="0">
              <a:cs typeface="Ayuthaya"/>
            </a:endParaRPr>
          </a:p>
          <a:p>
            <a:pPr marL="914400" lvl="1" indent="-514350"/>
            <a:endParaRPr lang="en-US" dirty="0" smtClean="0">
              <a:latin typeface="+mj-lt"/>
              <a:cs typeface="Ayuthaya"/>
            </a:endParaRPr>
          </a:p>
          <a:p>
            <a:pPr marL="514350" indent="-514350">
              <a:buNone/>
            </a:pPr>
            <a:endParaRPr lang="en-US" dirty="0" smtClean="0">
              <a:latin typeface="+mj-lt"/>
              <a:cs typeface="Ayuthay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84556"/>
          </a:xfrm>
          <a:prstGeom prst="rect">
            <a:avLst/>
          </a:prstGeom>
          <a:solidFill>
            <a:srgbClr val="008000">
              <a:alpha val="3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1"/>
            <a:ext cx="8229600" cy="906076"/>
          </a:xfrm>
          <a:prstGeom prst="rect">
            <a:avLst/>
          </a:prstGeom>
          <a:noFill/>
        </p:spPr>
        <p:txBody>
          <a:bodyPr wrap="square" rtlCol="0" anchor="ctr">
            <a:prstTxWarp prst="textPlain">
              <a:avLst/>
            </a:prstTxWarp>
            <a:spAutoFit/>
          </a:bodyPr>
          <a:lstStyle/>
          <a:p>
            <a:pPr algn="ctr"/>
            <a:r>
              <a:rPr lang="en-US" sz="3600" cap="small" dirty="0" smtClean="0">
                <a:effectLst>
                  <a:outerShdw blurRad="50800" algn="ctr">
                    <a:srgbClr val="000000">
                      <a:alpha val="43000"/>
                    </a:srgbClr>
                  </a:outerShdw>
                </a:effectLst>
                <a:latin typeface="Comic Sans MS"/>
                <a:cs typeface="Comic Sans MS"/>
              </a:rPr>
              <a:t>2014 Vision &amp; Goals</a:t>
            </a:r>
            <a:endParaRPr lang="en-US" sz="3600" cap="small" dirty="0">
              <a:effectLst>
                <a:outerShdw blurRad="50800" algn="ctr">
                  <a:srgbClr val="000000">
                    <a:alpha val="43000"/>
                  </a:srgbClr>
                </a:outerShdw>
              </a:effectLst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2078"/>
            <a:ext cx="8229600" cy="1143000"/>
          </a:xfrm>
        </p:spPr>
        <p:txBody>
          <a:bodyPr anchor="b" anchorCtr="1">
            <a:normAutofit/>
          </a:bodyPr>
          <a:lstStyle/>
          <a:p>
            <a:r>
              <a:rPr lang="en-US" b="1" dirty="0" smtClean="0"/>
              <a:t>CW Goals: Offerings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967514"/>
          </a:xfrm>
        </p:spPr>
        <p:txBody>
          <a:bodyPr wrap="square">
            <a:spAutoFit/>
          </a:bodyPr>
          <a:lstStyle/>
          <a:p>
            <a:pPr marL="514350" indent="-514350"/>
            <a:r>
              <a:rPr lang="en-US" b="1" dirty="0" smtClean="0">
                <a:cs typeface="Ayuthaya"/>
              </a:rPr>
              <a:t>Marketing Analysis: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One of our most popular offerings at beginning of funnel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Lower priced; a great starting place for those needing to get oriented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Early numbers indicate that these sales average eventual revenue of $2200 on average</a:t>
            </a:r>
            <a:endParaRPr lang="en-US" dirty="0" smtClean="0">
              <a:cs typeface="Ayuthaya"/>
            </a:endParaRPr>
          </a:p>
          <a:p>
            <a:pPr marL="914400" lvl="1" indent="-514350"/>
            <a:endParaRPr lang="en-US" dirty="0" smtClean="0">
              <a:latin typeface="+mj-lt"/>
              <a:cs typeface="Ayuthaya"/>
            </a:endParaRPr>
          </a:p>
          <a:p>
            <a:pPr marL="514350" indent="-514350">
              <a:buNone/>
            </a:pPr>
            <a:endParaRPr lang="en-US" dirty="0" smtClean="0">
              <a:latin typeface="+mj-lt"/>
              <a:cs typeface="Ayuthay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84556"/>
          </a:xfrm>
          <a:prstGeom prst="rect">
            <a:avLst/>
          </a:prstGeom>
          <a:solidFill>
            <a:srgbClr val="008000">
              <a:alpha val="3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1"/>
            <a:ext cx="8229600" cy="906076"/>
          </a:xfrm>
          <a:prstGeom prst="rect">
            <a:avLst/>
          </a:prstGeom>
          <a:noFill/>
        </p:spPr>
        <p:txBody>
          <a:bodyPr wrap="square" rtlCol="0" anchor="ctr">
            <a:prstTxWarp prst="textPlain">
              <a:avLst/>
            </a:prstTxWarp>
            <a:spAutoFit/>
          </a:bodyPr>
          <a:lstStyle/>
          <a:p>
            <a:pPr algn="ctr"/>
            <a:r>
              <a:rPr lang="en-US" sz="3600" cap="small" dirty="0" smtClean="0">
                <a:effectLst>
                  <a:outerShdw blurRad="50800" algn="ctr">
                    <a:srgbClr val="000000">
                      <a:alpha val="43000"/>
                    </a:srgbClr>
                  </a:outerShdw>
                </a:effectLst>
                <a:latin typeface="Comic Sans MS"/>
                <a:cs typeface="Comic Sans MS"/>
              </a:rPr>
              <a:t>2014 Vision &amp; Goals</a:t>
            </a:r>
            <a:endParaRPr lang="en-US" sz="3600" cap="small" dirty="0">
              <a:effectLst>
                <a:outerShdw blurRad="50800" algn="ctr">
                  <a:srgbClr val="000000">
                    <a:alpha val="43000"/>
                  </a:srgbClr>
                </a:outerShdw>
              </a:effectLst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2078"/>
            <a:ext cx="8229600" cy="1143000"/>
          </a:xfrm>
        </p:spPr>
        <p:txBody>
          <a:bodyPr anchor="b" anchorCtr="1">
            <a:normAutofit/>
          </a:bodyPr>
          <a:lstStyle/>
          <a:p>
            <a:r>
              <a:rPr lang="en-US" b="1" dirty="0" smtClean="0"/>
              <a:t>CW Goals: Offerings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622804"/>
          </a:xfrm>
        </p:spPr>
        <p:txBody>
          <a:bodyPr wrap="square">
            <a:spAutoFit/>
          </a:bodyPr>
          <a:lstStyle/>
          <a:p>
            <a:pPr marL="514350" indent="-514350"/>
            <a:r>
              <a:rPr lang="en-US" b="1" dirty="0" smtClean="0">
                <a:cs typeface="Ayuthaya"/>
              </a:rPr>
              <a:t>Client Strategy Engagements: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Not for everyone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Very necessary for those </a:t>
            </a:r>
            <a:r>
              <a:rPr lang="en-US" dirty="0" err="1" smtClean="0">
                <a:latin typeface="+mj-lt"/>
                <a:cs typeface="Ayuthaya"/>
              </a:rPr>
              <a:t>whos</a:t>
            </a:r>
            <a:r>
              <a:rPr lang="en-US" dirty="0" smtClean="0">
                <a:latin typeface="+mj-lt"/>
                <a:cs typeface="Ayuthaya"/>
              </a:rPr>
              <a:t> niches aren’t clear and for group practices needing an organized approach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Valued most by business savvy folks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Not valued by touchy/feeling folks </a:t>
            </a:r>
            <a:endParaRPr lang="en-US" dirty="0" smtClean="0">
              <a:cs typeface="Ayuthaya"/>
            </a:endParaRPr>
          </a:p>
          <a:p>
            <a:pPr marL="914400" lvl="1" indent="-514350"/>
            <a:endParaRPr lang="en-US" dirty="0" smtClean="0">
              <a:latin typeface="+mj-lt"/>
              <a:cs typeface="Ayuthaya"/>
            </a:endParaRPr>
          </a:p>
          <a:p>
            <a:pPr marL="514350" indent="-514350">
              <a:buNone/>
            </a:pPr>
            <a:endParaRPr lang="en-US" dirty="0" smtClean="0">
              <a:latin typeface="+mj-lt"/>
              <a:cs typeface="Ayuthay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84556"/>
          </a:xfrm>
          <a:prstGeom prst="rect">
            <a:avLst/>
          </a:prstGeom>
          <a:solidFill>
            <a:srgbClr val="008000">
              <a:alpha val="3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1"/>
            <a:ext cx="8229600" cy="906076"/>
          </a:xfrm>
          <a:prstGeom prst="rect">
            <a:avLst/>
          </a:prstGeom>
          <a:noFill/>
        </p:spPr>
        <p:txBody>
          <a:bodyPr wrap="square" rtlCol="0" anchor="ctr">
            <a:prstTxWarp prst="textPlain">
              <a:avLst/>
            </a:prstTxWarp>
            <a:spAutoFit/>
          </a:bodyPr>
          <a:lstStyle/>
          <a:p>
            <a:pPr algn="ctr"/>
            <a:r>
              <a:rPr lang="en-US" sz="3600" cap="small" dirty="0" smtClean="0">
                <a:effectLst>
                  <a:outerShdw blurRad="50800" algn="ctr">
                    <a:srgbClr val="000000">
                      <a:alpha val="43000"/>
                    </a:srgbClr>
                  </a:outerShdw>
                </a:effectLst>
                <a:latin typeface="Comic Sans MS"/>
                <a:cs typeface="Comic Sans MS"/>
              </a:rPr>
              <a:t>2014 Vision &amp; Goals</a:t>
            </a:r>
            <a:endParaRPr lang="en-US" sz="3600" cap="small" dirty="0">
              <a:effectLst>
                <a:outerShdw blurRad="50800" algn="ctr">
                  <a:srgbClr val="000000">
                    <a:alpha val="43000"/>
                  </a:srgbClr>
                </a:outerShdw>
              </a:effectLst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2078"/>
            <a:ext cx="8229600" cy="1143000"/>
          </a:xfrm>
        </p:spPr>
        <p:txBody>
          <a:bodyPr anchor="b" anchorCtr="1">
            <a:normAutofit/>
          </a:bodyPr>
          <a:lstStyle/>
          <a:p>
            <a:r>
              <a:rPr lang="en-US" b="1" dirty="0" smtClean="0"/>
              <a:t>CW Goals: Offerings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622804"/>
          </a:xfrm>
        </p:spPr>
        <p:txBody>
          <a:bodyPr wrap="square">
            <a:spAutoFit/>
          </a:bodyPr>
          <a:lstStyle/>
          <a:p>
            <a:pPr marL="514350" indent="-514350"/>
            <a:r>
              <a:rPr lang="en-US" b="1" dirty="0" smtClean="0">
                <a:cs typeface="Ayuthaya"/>
              </a:rPr>
              <a:t>Google Places: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Still an obvious “play” for any local business</a:t>
            </a:r>
          </a:p>
          <a:p>
            <a:pPr marL="914400" lvl="1" indent="-514350"/>
            <a:r>
              <a:rPr lang="en-US" dirty="0" smtClean="0">
                <a:cs typeface="Ayuthaya"/>
              </a:rPr>
              <a:t>Takes a long time to be successful, even in smaller cities</a:t>
            </a:r>
          </a:p>
          <a:p>
            <a:pPr marL="914400" lvl="1" indent="-514350"/>
            <a:r>
              <a:rPr lang="en-US" dirty="0" smtClean="0">
                <a:cs typeface="Ayuthaya"/>
              </a:rPr>
              <a:t>May be very difficult to be successful in larger cities</a:t>
            </a:r>
          </a:p>
          <a:p>
            <a:pPr marL="914400" lvl="1" indent="-514350"/>
            <a:r>
              <a:rPr lang="en-US" dirty="0" smtClean="0">
                <a:cs typeface="Ayuthaya"/>
              </a:rPr>
              <a:t>Not selling it aggressively, but we still offer it</a:t>
            </a:r>
          </a:p>
          <a:p>
            <a:pPr marL="914400" lvl="1" indent="-514350"/>
            <a:endParaRPr lang="en-US" dirty="0" smtClean="0">
              <a:latin typeface="+mj-lt"/>
              <a:cs typeface="Ayuthaya"/>
            </a:endParaRPr>
          </a:p>
          <a:p>
            <a:pPr marL="514350" indent="-514350">
              <a:buNone/>
            </a:pPr>
            <a:endParaRPr lang="en-US" dirty="0" smtClean="0">
              <a:latin typeface="+mj-lt"/>
              <a:cs typeface="Ayuthay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84556"/>
          </a:xfrm>
          <a:prstGeom prst="rect">
            <a:avLst/>
          </a:prstGeom>
          <a:solidFill>
            <a:srgbClr val="008000">
              <a:alpha val="3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1"/>
            <a:ext cx="8229600" cy="906076"/>
          </a:xfrm>
          <a:prstGeom prst="rect">
            <a:avLst/>
          </a:prstGeom>
          <a:noFill/>
        </p:spPr>
        <p:txBody>
          <a:bodyPr wrap="square" rtlCol="0" anchor="ctr">
            <a:prstTxWarp prst="textPlain">
              <a:avLst/>
            </a:prstTxWarp>
            <a:spAutoFit/>
          </a:bodyPr>
          <a:lstStyle/>
          <a:p>
            <a:pPr algn="ctr"/>
            <a:r>
              <a:rPr lang="en-US" sz="3600" cap="small" dirty="0" smtClean="0">
                <a:effectLst>
                  <a:outerShdw blurRad="50800" algn="ctr">
                    <a:srgbClr val="000000">
                      <a:alpha val="43000"/>
                    </a:srgbClr>
                  </a:outerShdw>
                </a:effectLst>
                <a:latin typeface="Comic Sans MS"/>
                <a:cs typeface="Comic Sans MS"/>
              </a:rPr>
              <a:t>2014 Vision &amp; Goals</a:t>
            </a:r>
            <a:endParaRPr lang="en-US" sz="3600" cap="small" dirty="0">
              <a:effectLst>
                <a:outerShdw blurRad="50800" algn="ctr">
                  <a:srgbClr val="000000">
                    <a:alpha val="43000"/>
                  </a:srgbClr>
                </a:outerShdw>
              </a:effectLst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2078"/>
            <a:ext cx="8229600" cy="1143000"/>
          </a:xfrm>
        </p:spPr>
        <p:txBody>
          <a:bodyPr anchor="b" anchorCtr="1">
            <a:normAutofit/>
          </a:bodyPr>
          <a:lstStyle/>
          <a:p>
            <a:r>
              <a:rPr lang="en-US" b="1" dirty="0" smtClean="0"/>
              <a:t>CW Goals: Offerings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523228" cy="4191917"/>
          </a:xfrm>
        </p:spPr>
        <p:txBody>
          <a:bodyPr wrap="square">
            <a:spAutoFit/>
          </a:bodyPr>
          <a:lstStyle/>
          <a:p>
            <a:pPr marL="514350" indent="-514350"/>
            <a:r>
              <a:rPr lang="en-US" b="1" dirty="0" smtClean="0">
                <a:cs typeface="Ayuthaya"/>
              </a:rPr>
              <a:t>Blogging: Expert Blog Posts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We weren’t very profitable with this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Need to revisit the profitability, now that it’s more mature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Changing to hourly from fixed price</a:t>
            </a:r>
          </a:p>
          <a:p>
            <a:pPr marL="914400" lvl="1" indent="-514350">
              <a:buNone/>
            </a:pPr>
            <a:endParaRPr lang="en-US" dirty="0" smtClean="0">
              <a:cs typeface="Ayuthaya"/>
            </a:endParaRPr>
          </a:p>
          <a:p>
            <a:pPr marL="914400" lvl="1" indent="-514350"/>
            <a:endParaRPr lang="en-US" dirty="0" smtClean="0">
              <a:latin typeface="+mj-lt"/>
              <a:cs typeface="Ayuthaya"/>
            </a:endParaRPr>
          </a:p>
          <a:p>
            <a:pPr marL="514350" indent="-514350">
              <a:buNone/>
            </a:pPr>
            <a:endParaRPr lang="en-US" dirty="0" smtClean="0">
              <a:latin typeface="+mj-lt"/>
              <a:cs typeface="Ayuthay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84556"/>
          </a:xfrm>
          <a:prstGeom prst="rect">
            <a:avLst/>
          </a:prstGeom>
          <a:solidFill>
            <a:srgbClr val="008000">
              <a:alpha val="3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1"/>
            <a:ext cx="8229600" cy="906076"/>
          </a:xfrm>
          <a:prstGeom prst="rect">
            <a:avLst/>
          </a:prstGeom>
          <a:noFill/>
        </p:spPr>
        <p:txBody>
          <a:bodyPr wrap="square" rtlCol="0" anchor="ctr">
            <a:prstTxWarp prst="textPlain">
              <a:avLst/>
            </a:prstTxWarp>
            <a:spAutoFit/>
          </a:bodyPr>
          <a:lstStyle/>
          <a:p>
            <a:pPr algn="ctr"/>
            <a:r>
              <a:rPr lang="en-US" sz="3600" cap="small" dirty="0" smtClean="0">
                <a:effectLst>
                  <a:outerShdw blurRad="50800" algn="ctr">
                    <a:srgbClr val="000000">
                      <a:alpha val="43000"/>
                    </a:srgbClr>
                  </a:outerShdw>
                </a:effectLst>
                <a:latin typeface="Comic Sans MS"/>
                <a:cs typeface="Comic Sans MS"/>
              </a:rPr>
              <a:t>2014 Vision &amp; Goals</a:t>
            </a:r>
            <a:endParaRPr lang="en-US" sz="3600" cap="small" dirty="0">
              <a:effectLst>
                <a:outerShdw blurRad="50800" algn="ctr">
                  <a:srgbClr val="000000">
                    <a:alpha val="43000"/>
                  </a:srgbClr>
                </a:outerShdw>
              </a:effectLst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2078"/>
            <a:ext cx="8229600" cy="1143000"/>
          </a:xfrm>
        </p:spPr>
        <p:txBody>
          <a:bodyPr anchor="b" anchorCtr="1">
            <a:normAutofit/>
          </a:bodyPr>
          <a:lstStyle/>
          <a:p>
            <a:r>
              <a:rPr lang="en-US" b="1" dirty="0" smtClean="0"/>
              <a:t>CW Goals: Offerings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523228" cy="4105739"/>
          </a:xfrm>
        </p:spPr>
        <p:txBody>
          <a:bodyPr wrap="square">
            <a:spAutoFit/>
          </a:bodyPr>
          <a:lstStyle/>
          <a:p>
            <a:pPr marL="514350" indent="-514350"/>
            <a:r>
              <a:rPr lang="en-US" b="1" dirty="0" smtClean="0">
                <a:cs typeface="Ayuthaya"/>
              </a:rPr>
              <a:t>Blogging: </a:t>
            </a:r>
            <a:r>
              <a:rPr lang="en-US" b="1" dirty="0" err="1" smtClean="0">
                <a:cs typeface="Ayuthaya"/>
              </a:rPr>
              <a:t>TherapyBlogLibrary</a:t>
            </a:r>
            <a:endParaRPr lang="en-US" b="1" dirty="0" smtClean="0">
              <a:cs typeface="Ayuthaya"/>
            </a:endParaRP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Have 8 customers now – fine to start small and get it working smoothly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Hope to grow this over time – should be good recurring revenue</a:t>
            </a:r>
          </a:p>
          <a:p>
            <a:pPr marL="914400" lvl="1" indent="-514350"/>
            <a:endParaRPr lang="en-US" dirty="0" smtClean="0">
              <a:cs typeface="Ayuthaya"/>
            </a:endParaRPr>
          </a:p>
          <a:p>
            <a:pPr marL="914400" lvl="1" indent="-514350"/>
            <a:endParaRPr lang="en-US" dirty="0" smtClean="0">
              <a:latin typeface="+mj-lt"/>
              <a:cs typeface="Ayuthaya"/>
            </a:endParaRPr>
          </a:p>
          <a:p>
            <a:pPr marL="514350" indent="-514350">
              <a:buNone/>
            </a:pPr>
            <a:endParaRPr lang="en-US" dirty="0" smtClean="0">
              <a:latin typeface="+mj-lt"/>
              <a:cs typeface="Ayuthay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84556"/>
          </a:xfrm>
          <a:prstGeom prst="rect">
            <a:avLst/>
          </a:prstGeom>
          <a:solidFill>
            <a:srgbClr val="008000">
              <a:alpha val="3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1"/>
            <a:ext cx="8229600" cy="906076"/>
          </a:xfrm>
          <a:prstGeom prst="rect">
            <a:avLst/>
          </a:prstGeom>
          <a:noFill/>
        </p:spPr>
        <p:txBody>
          <a:bodyPr wrap="square" rtlCol="0" anchor="ctr">
            <a:prstTxWarp prst="textPlain">
              <a:avLst/>
            </a:prstTxWarp>
            <a:spAutoFit/>
          </a:bodyPr>
          <a:lstStyle/>
          <a:p>
            <a:pPr algn="ctr"/>
            <a:r>
              <a:rPr lang="en-US" sz="3600" cap="small" dirty="0" smtClean="0">
                <a:effectLst>
                  <a:outerShdw blurRad="50800" algn="ctr">
                    <a:srgbClr val="000000">
                      <a:alpha val="43000"/>
                    </a:srgbClr>
                  </a:outerShdw>
                </a:effectLst>
                <a:latin typeface="Comic Sans MS"/>
                <a:cs typeface="Comic Sans MS"/>
              </a:rPr>
              <a:t>2014 Vision &amp; Goals</a:t>
            </a:r>
            <a:endParaRPr lang="en-US" sz="3600" cap="small" dirty="0">
              <a:effectLst>
                <a:outerShdw blurRad="50800" algn="ctr">
                  <a:srgbClr val="000000">
                    <a:alpha val="43000"/>
                  </a:srgbClr>
                </a:outerShdw>
              </a:effectLst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2078"/>
            <a:ext cx="8229600" cy="1143000"/>
          </a:xfrm>
        </p:spPr>
        <p:txBody>
          <a:bodyPr anchor="b" anchorCtr="1">
            <a:normAutofit/>
          </a:bodyPr>
          <a:lstStyle/>
          <a:p>
            <a:r>
              <a:rPr lang="en-US" b="1" dirty="0" smtClean="0"/>
              <a:t>CW Goals: Offerings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3157787"/>
          </a:xfrm>
        </p:spPr>
        <p:txBody>
          <a:bodyPr wrap="square">
            <a:spAutoFit/>
          </a:bodyPr>
          <a:lstStyle/>
          <a:p>
            <a:pPr marL="514350" indent="-514350"/>
            <a:r>
              <a:rPr lang="en-US" b="1" dirty="0" err="1" smtClean="0">
                <a:cs typeface="Ayuthaya"/>
              </a:rPr>
              <a:t>Adwords</a:t>
            </a:r>
            <a:r>
              <a:rPr lang="en-US" b="1" dirty="0" smtClean="0">
                <a:cs typeface="Ayuthaya"/>
              </a:rPr>
              <a:t>: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A new offering this year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Still learning it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Not yet ready to sell it in a large way, but Jane is getting there</a:t>
            </a:r>
          </a:p>
          <a:p>
            <a:pPr marL="514350" indent="-514350">
              <a:buNone/>
            </a:pPr>
            <a:endParaRPr lang="en-US" dirty="0" smtClean="0">
              <a:latin typeface="+mj-lt"/>
              <a:cs typeface="Ayuthay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84556"/>
          </a:xfrm>
          <a:prstGeom prst="rect">
            <a:avLst/>
          </a:prstGeom>
          <a:solidFill>
            <a:srgbClr val="008000">
              <a:alpha val="3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1"/>
            <a:ext cx="8229600" cy="906076"/>
          </a:xfrm>
          <a:prstGeom prst="rect">
            <a:avLst/>
          </a:prstGeom>
          <a:noFill/>
        </p:spPr>
        <p:txBody>
          <a:bodyPr wrap="square" rtlCol="0" anchor="ctr">
            <a:prstTxWarp prst="textPlain">
              <a:avLst/>
            </a:prstTxWarp>
            <a:spAutoFit/>
          </a:bodyPr>
          <a:lstStyle/>
          <a:p>
            <a:pPr algn="ctr"/>
            <a:r>
              <a:rPr lang="en-US" sz="3600" cap="small" dirty="0" smtClean="0">
                <a:effectLst>
                  <a:outerShdw blurRad="50800" algn="ctr">
                    <a:srgbClr val="000000">
                      <a:alpha val="43000"/>
                    </a:srgbClr>
                  </a:outerShdw>
                </a:effectLst>
                <a:latin typeface="Comic Sans MS"/>
                <a:cs typeface="Comic Sans MS"/>
              </a:rPr>
              <a:t>2014 Vision &amp; Goals</a:t>
            </a:r>
            <a:endParaRPr lang="en-US" sz="3600" cap="small" dirty="0">
              <a:effectLst>
                <a:outerShdw blurRad="50800" algn="ctr">
                  <a:srgbClr val="000000">
                    <a:alpha val="43000"/>
                  </a:srgbClr>
                </a:outerShdw>
              </a:effectLst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2078"/>
            <a:ext cx="8229600" cy="1143000"/>
          </a:xfrm>
        </p:spPr>
        <p:txBody>
          <a:bodyPr anchor="b" anchorCtr="1">
            <a:normAutofit/>
          </a:bodyPr>
          <a:lstStyle/>
          <a:p>
            <a:r>
              <a:rPr lang="en-US" b="1" dirty="0" smtClean="0"/>
              <a:t>Purpose of this Talk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3933384"/>
          </a:xfrm>
        </p:spPr>
        <p:txBody>
          <a:bodyPr wrap="square">
            <a:spAutoFit/>
          </a:bodyPr>
          <a:lstStyle/>
          <a:p>
            <a:pPr marL="514350" indent="-514350"/>
            <a:r>
              <a:rPr lang="en-US" dirty="0" smtClean="0">
                <a:latin typeface="+mj-lt"/>
                <a:cs typeface="Ayuthaya"/>
              </a:rPr>
              <a:t>We’re growing up </a:t>
            </a:r>
            <a:r>
              <a:rPr lang="en-US" dirty="0" err="1" smtClean="0">
                <a:latin typeface="+mj-lt"/>
                <a:cs typeface="Ayuthaya"/>
                <a:sym typeface="Wingdings"/>
              </a:rPr>
              <a:t></a:t>
            </a:r>
            <a:endParaRPr lang="en-US" dirty="0" smtClean="0">
              <a:latin typeface="+mj-lt"/>
              <a:cs typeface="Ayuthaya"/>
            </a:endParaRPr>
          </a:p>
          <a:p>
            <a:pPr marL="514350" indent="-514350"/>
            <a:r>
              <a:rPr lang="en-US" dirty="0" smtClean="0">
                <a:latin typeface="+mj-lt"/>
                <a:cs typeface="Ayuthaya"/>
              </a:rPr>
              <a:t>Have now </a:t>
            </a:r>
            <a:r>
              <a:rPr lang="en-US" dirty="0" smtClean="0">
                <a:latin typeface="+mj-lt"/>
                <a:cs typeface="Ayuthaya"/>
              </a:rPr>
              <a:t>taken a crack at putting values, purpose and vision into WORDS!</a:t>
            </a:r>
          </a:p>
          <a:p>
            <a:pPr marL="514350" indent="-514350"/>
            <a:r>
              <a:rPr lang="en-US" dirty="0" smtClean="0">
                <a:latin typeface="+mj-lt"/>
                <a:cs typeface="Ayuthaya"/>
              </a:rPr>
              <a:t>Have also </a:t>
            </a:r>
            <a:r>
              <a:rPr lang="en-US" dirty="0" smtClean="0">
                <a:latin typeface="+mj-lt"/>
                <a:cs typeface="Ayuthaya"/>
              </a:rPr>
              <a:t>set several goals for the year</a:t>
            </a:r>
            <a:endParaRPr lang="en-US" dirty="0" smtClean="0">
              <a:latin typeface="+mj-lt"/>
              <a:cs typeface="Ayuthaya"/>
            </a:endParaRPr>
          </a:p>
          <a:p>
            <a:pPr marL="514350" indent="-514350"/>
            <a:r>
              <a:rPr lang="en-US" dirty="0" smtClean="0">
                <a:latin typeface="+mj-lt"/>
                <a:cs typeface="Ayuthaya"/>
              </a:rPr>
              <a:t>Want to share these with you and get your feedback, ideas, and support…</a:t>
            </a:r>
          </a:p>
          <a:p>
            <a:pPr marL="514350" indent="-514350">
              <a:buNone/>
            </a:pPr>
            <a:endParaRPr lang="en-US" dirty="0" smtClean="0">
              <a:latin typeface="+mj-lt"/>
              <a:cs typeface="Ayuthay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84556"/>
          </a:xfrm>
          <a:prstGeom prst="rect">
            <a:avLst/>
          </a:prstGeom>
          <a:solidFill>
            <a:srgbClr val="008000">
              <a:alpha val="3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1"/>
            <a:ext cx="8229600" cy="906076"/>
          </a:xfrm>
          <a:prstGeom prst="rect">
            <a:avLst/>
          </a:prstGeom>
          <a:noFill/>
        </p:spPr>
        <p:txBody>
          <a:bodyPr wrap="square" rtlCol="0" anchor="ctr">
            <a:prstTxWarp prst="textPlain">
              <a:avLst/>
            </a:prstTxWarp>
            <a:spAutoFit/>
          </a:bodyPr>
          <a:lstStyle/>
          <a:p>
            <a:pPr algn="ctr"/>
            <a:r>
              <a:rPr lang="en-US" sz="3600" cap="small" dirty="0" smtClean="0">
                <a:effectLst>
                  <a:outerShdw blurRad="50800" algn="ctr">
                    <a:srgbClr val="000000">
                      <a:alpha val="43000"/>
                    </a:srgbClr>
                  </a:outerShdw>
                </a:effectLst>
                <a:latin typeface="Comic Sans MS"/>
                <a:cs typeface="Comic Sans MS"/>
              </a:rPr>
              <a:t>2014 Vision &amp; Goals</a:t>
            </a:r>
            <a:endParaRPr lang="en-US" sz="3600" cap="small" dirty="0">
              <a:effectLst>
                <a:outerShdw blurRad="50800" algn="ctr">
                  <a:srgbClr val="000000">
                    <a:alpha val="43000"/>
                  </a:srgbClr>
                </a:outerShdw>
              </a:effectLst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2078"/>
            <a:ext cx="8229600" cy="1143000"/>
          </a:xfrm>
        </p:spPr>
        <p:txBody>
          <a:bodyPr anchor="b" anchorCtr="1">
            <a:normAutofit/>
          </a:bodyPr>
          <a:lstStyle/>
          <a:p>
            <a:r>
              <a:rPr lang="en-US" b="1" dirty="0" smtClean="0"/>
              <a:t>CW Goals: Offerings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3157787"/>
          </a:xfrm>
        </p:spPr>
        <p:txBody>
          <a:bodyPr wrap="square">
            <a:spAutoFit/>
          </a:bodyPr>
          <a:lstStyle/>
          <a:p>
            <a:pPr marL="514350" indent="-514350"/>
            <a:r>
              <a:rPr lang="en-US" b="1" dirty="0" smtClean="0">
                <a:cs typeface="Ayuthaya"/>
              </a:rPr>
              <a:t>Two smaller necessary offerings: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Hack fixing – we have this nailed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Link Cleanup - still working on process and outsourcing options for this</a:t>
            </a:r>
          </a:p>
          <a:p>
            <a:pPr marL="914400" lvl="1" indent="-514350"/>
            <a:endParaRPr lang="en-US" dirty="0" smtClean="0">
              <a:latin typeface="+mj-lt"/>
              <a:cs typeface="Ayuthaya"/>
            </a:endParaRPr>
          </a:p>
          <a:p>
            <a:pPr marL="514350" indent="-514350">
              <a:buNone/>
            </a:pPr>
            <a:endParaRPr lang="en-US" dirty="0" smtClean="0">
              <a:latin typeface="+mj-lt"/>
              <a:cs typeface="Ayuthay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84556"/>
          </a:xfrm>
          <a:prstGeom prst="rect">
            <a:avLst/>
          </a:prstGeom>
          <a:solidFill>
            <a:srgbClr val="008000">
              <a:alpha val="3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1"/>
            <a:ext cx="8229600" cy="906076"/>
          </a:xfrm>
          <a:prstGeom prst="rect">
            <a:avLst/>
          </a:prstGeom>
          <a:noFill/>
        </p:spPr>
        <p:txBody>
          <a:bodyPr wrap="square" rtlCol="0" anchor="ctr">
            <a:prstTxWarp prst="textPlain">
              <a:avLst/>
            </a:prstTxWarp>
            <a:spAutoFit/>
          </a:bodyPr>
          <a:lstStyle/>
          <a:p>
            <a:pPr algn="ctr"/>
            <a:r>
              <a:rPr lang="en-US" sz="3600" cap="small" dirty="0" smtClean="0">
                <a:effectLst>
                  <a:outerShdw blurRad="50800" algn="ctr">
                    <a:srgbClr val="000000">
                      <a:alpha val="43000"/>
                    </a:srgbClr>
                  </a:outerShdw>
                </a:effectLst>
                <a:latin typeface="Comic Sans MS"/>
                <a:cs typeface="Comic Sans MS"/>
              </a:rPr>
              <a:t>2014 Vision &amp; Goals</a:t>
            </a:r>
            <a:endParaRPr lang="en-US" sz="3600" cap="small" dirty="0">
              <a:effectLst>
                <a:outerShdw blurRad="50800" algn="ctr">
                  <a:srgbClr val="000000">
                    <a:alpha val="43000"/>
                  </a:srgbClr>
                </a:outerShdw>
              </a:effectLst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2078"/>
            <a:ext cx="8229600" cy="1143000"/>
          </a:xfrm>
        </p:spPr>
        <p:txBody>
          <a:bodyPr anchor="b" anchorCtr="1">
            <a:normAutofit/>
          </a:bodyPr>
          <a:lstStyle/>
          <a:p>
            <a:r>
              <a:rPr lang="en-US" b="1" dirty="0" smtClean="0"/>
              <a:t>CW Goals: Offerings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3674852"/>
          </a:xfrm>
        </p:spPr>
        <p:txBody>
          <a:bodyPr wrap="square">
            <a:spAutoFit/>
          </a:bodyPr>
          <a:lstStyle/>
          <a:p>
            <a:pPr marL="514350" indent="-514350"/>
            <a:r>
              <a:rPr lang="en-US" b="1" dirty="0" smtClean="0">
                <a:cs typeface="Ayuthaya"/>
              </a:rPr>
              <a:t>Potential NEW offerings: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Mastermind / </a:t>
            </a:r>
            <a:r>
              <a:rPr lang="en-US" dirty="0" err="1" smtClean="0">
                <a:latin typeface="+mj-lt"/>
                <a:cs typeface="Ayuthaya"/>
              </a:rPr>
              <a:t>Bootcamp</a:t>
            </a:r>
            <a:r>
              <a:rPr lang="en-US" dirty="0" smtClean="0">
                <a:latin typeface="+mj-lt"/>
                <a:cs typeface="Ayuthaya"/>
              </a:rPr>
              <a:t> / Focus Group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Products (video courses) that require no services work and can be “evergreen”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 </a:t>
            </a:r>
          </a:p>
          <a:p>
            <a:pPr marL="914400" lvl="1" indent="-514350"/>
            <a:endParaRPr lang="en-US" dirty="0" smtClean="0">
              <a:latin typeface="+mj-lt"/>
              <a:cs typeface="Ayuthaya"/>
            </a:endParaRPr>
          </a:p>
          <a:p>
            <a:pPr marL="514350" indent="-514350">
              <a:buNone/>
            </a:pPr>
            <a:endParaRPr lang="en-US" dirty="0" smtClean="0">
              <a:latin typeface="+mj-lt"/>
              <a:cs typeface="Ayuthay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84556"/>
          </a:xfrm>
          <a:prstGeom prst="rect">
            <a:avLst/>
          </a:prstGeom>
          <a:solidFill>
            <a:srgbClr val="008000">
              <a:alpha val="3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1"/>
            <a:ext cx="8229600" cy="906076"/>
          </a:xfrm>
          <a:prstGeom prst="rect">
            <a:avLst/>
          </a:prstGeom>
          <a:noFill/>
        </p:spPr>
        <p:txBody>
          <a:bodyPr wrap="square" rtlCol="0" anchor="ctr">
            <a:prstTxWarp prst="textPlain">
              <a:avLst/>
            </a:prstTxWarp>
            <a:spAutoFit/>
          </a:bodyPr>
          <a:lstStyle/>
          <a:p>
            <a:pPr algn="ctr"/>
            <a:r>
              <a:rPr lang="en-US" sz="3600" cap="small" dirty="0" smtClean="0">
                <a:effectLst>
                  <a:outerShdw blurRad="50800" algn="ctr">
                    <a:srgbClr val="000000">
                      <a:alpha val="43000"/>
                    </a:srgbClr>
                  </a:outerShdw>
                </a:effectLst>
                <a:latin typeface="Comic Sans MS"/>
                <a:cs typeface="Comic Sans MS"/>
              </a:rPr>
              <a:t>2014 Vision &amp; Goals</a:t>
            </a:r>
            <a:endParaRPr lang="en-US" sz="3600" cap="small" dirty="0">
              <a:effectLst>
                <a:outerShdw blurRad="50800" algn="ctr">
                  <a:srgbClr val="000000">
                    <a:alpha val="43000"/>
                  </a:srgbClr>
                </a:outerShdw>
              </a:effectLst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2078"/>
            <a:ext cx="8229600" cy="1143000"/>
          </a:xfrm>
        </p:spPr>
        <p:txBody>
          <a:bodyPr anchor="b" anchorCtr="1">
            <a:normAutofit/>
          </a:bodyPr>
          <a:lstStyle/>
          <a:p>
            <a:r>
              <a:rPr lang="en-US" b="1" dirty="0" smtClean="0"/>
              <a:t>CW Goals: </a:t>
            </a:r>
            <a:r>
              <a:rPr lang="en-US" b="1" dirty="0" smtClean="0"/>
              <a:t>Marketing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686800" cy="6580263"/>
          </a:xfrm>
        </p:spPr>
        <p:txBody>
          <a:bodyPr wrap="square">
            <a:spAutoFit/>
          </a:bodyPr>
          <a:lstStyle/>
          <a:p>
            <a:pPr marL="514350" indent="-514350"/>
            <a:r>
              <a:rPr lang="en-US" dirty="0" smtClean="0">
                <a:cs typeface="Ayuthaya"/>
              </a:rPr>
              <a:t>In order to grow, there are several BIG marketing projects we must implement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Integrate </a:t>
            </a:r>
            <a:r>
              <a:rPr lang="en-US" dirty="0" err="1" smtClean="0">
                <a:latin typeface="+mj-lt"/>
                <a:cs typeface="Ayuthaya"/>
              </a:rPr>
              <a:t>InfusionSoft</a:t>
            </a:r>
            <a:r>
              <a:rPr lang="en-US" dirty="0" smtClean="0">
                <a:latin typeface="+mj-lt"/>
                <a:cs typeface="Ayuthaya"/>
              </a:rPr>
              <a:t> so we can move clients along in the lifecycle process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Expand our list significantly (just exceeded 1000!)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Target higher end clients (i.e. group practices). May do direct marketing to this folks.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Joint Ventures (probably needed soon)</a:t>
            </a:r>
          </a:p>
          <a:p>
            <a:pPr marL="914400" lvl="1" indent="-514350"/>
            <a:endParaRPr lang="en-US" b="1" dirty="0" smtClean="0">
              <a:latin typeface="+mj-lt"/>
              <a:cs typeface="Ayuthaya"/>
            </a:endParaRPr>
          </a:p>
          <a:p>
            <a:pPr marL="914400" lvl="1" indent="-514350"/>
            <a:endParaRPr lang="en-US" dirty="0" smtClean="0">
              <a:latin typeface="+mj-lt"/>
              <a:cs typeface="Ayuthaya"/>
            </a:endParaRPr>
          </a:p>
          <a:p>
            <a:pPr marL="914400" lvl="1" indent="-514350"/>
            <a:endParaRPr lang="en-US" dirty="0" smtClean="0">
              <a:latin typeface="+mj-lt"/>
              <a:cs typeface="Ayuthaya"/>
            </a:endParaRPr>
          </a:p>
          <a:p>
            <a:pPr marL="514350" indent="-514350">
              <a:buNone/>
            </a:pPr>
            <a:endParaRPr lang="en-US" dirty="0" smtClean="0">
              <a:latin typeface="+mj-lt"/>
              <a:cs typeface="Ayuthay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84556"/>
          </a:xfrm>
          <a:prstGeom prst="rect">
            <a:avLst/>
          </a:prstGeom>
          <a:solidFill>
            <a:srgbClr val="008000">
              <a:alpha val="3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1"/>
            <a:ext cx="8229600" cy="906076"/>
          </a:xfrm>
          <a:prstGeom prst="rect">
            <a:avLst/>
          </a:prstGeom>
          <a:noFill/>
        </p:spPr>
        <p:txBody>
          <a:bodyPr wrap="square" rtlCol="0" anchor="ctr">
            <a:prstTxWarp prst="textPlain">
              <a:avLst/>
            </a:prstTxWarp>
            <a:spAutoFit/>
          </a:bodyPr>
          <a:lstStyle/>
          <a:p>
            <a:pPr algn="ctr"/>
            <a:r>
              <a:rPr lang="en-US" sz="3600" cap="small" dirty="0" smtClean="0">
                <a:effectLst>
                  <a:outerShdw blurRad="50800" algn="ctr">
                    <a:srgbClr val="000000">
                      <a:alpha val="43000"/>
                    </a:srgbClr>
                  </a:outerShdw>
                </a:effectLst>
                <a:latin typeface="Comic Sans MS"/>
                <a:cs typeface="Comic Sans MS"/>
              </a:rPr>
              <a:t>2014 Vision &amp; Goals</a:t>
            </a:r>
            <a:endParaRPr lang="en-US" sz="3600" cap="small" dirty="0">
              <a:effectLst>
                <a:outerShdw blurRad="50800" algn="ctr">
                  <a:srgbClr val="000000">
                    <a:alpha val="43000"/>
                  </a:srgbClr>
                </a:outerShdw>
              </a:effectLst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2078"/>
            <a:ext cx="8229600" cy="1143000"/>
          </a:xfrm>
        </p:spPr>
        <p:txBody>
          <a:bodyPr anchor="b" anchorCtr="1">
            <a:normAutofit/>
          </a:bodyPr>
          <a:lstStyle/>
          <a:p>
            <a:r>
              <a:rPr lang="en-US" b="1" dirty="0" smtClean="0"/>
              <a:t>CW Goals: </a:t>
            </a:r>
            <a:r>
              <a:rPr lang="en-US" b="1" dirty="0" smtClean="0"/>
              <a:t>Sales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686800" cy="3810274"/>
          </a:xfrm>
        </p:spPr>
        <p:txBody>
          <a:bodyPr wrap="square">
            <a:spAutoFit/>
          </a:bodyPr>
          <a:lstStyle/>
          <a:p>
            <a:pPr marL="514350" indent="-514350"/>
            <a:r>
              <a:rPr lang="en-US" dirty="0" smtClean="0">
                <a:cs typeface="Ayuthaya"/>
              </a:rPr>
              <a:t>Am pondering hiring some sales folks so it’s not all riding in me </a:t>
            </a:r>
            <a:r>
              <a:rPr lang="en-US" dirty="0" err="1" smtClean="0">
                <a:cs typeface="Ayuthaya"/>
                <a:sym typeface="Wingdings"/>
              </a:rPr>
              <a:t></a:t>
            </a:r>
            <a:endParaRPr lang="en-US" dirty="0" smtClean="0">
              <a:cs typeface="Ayuthaya"/>
              <a:sym typeface="Wingdings"/>
            </a:endParaRPr>
          </a:p>
          <a:p>
            <a:pPr marL="514350" indent="-514350">
              <a:buNone/>
            </a:pPr>
            <a:endParaRPr lang="en-US" dirty="0" smtClean="0">
              <a:latin typeface="+mj-lt"/>
              <a:cs typeface="Ayuthaya"/>
            </a:endParaRPr>
          </a:p>
          <a:p>
            <a:pPr marL="914400" lvl="1" indent="-514350"/>
            <a:endParaRPr lang="en-US" b="1" dirty="0" smtClean="0">
              <a:latin typeface="+mj-lt"/>
              <a:cs typeface="Ayuthaya"/>
            </a:endParaRPr>
          </a:p>
          <a:p>
            <a:pPr marL="914400" lvl="1" indent="-514350"/>
            <a:endParaRPr lang="en-US" dirty="0" smtClean="0">
              <a:latin typeface="+mj-lt"/>
              <a:cs typeface="Ayuthaya"/>
            </a:endParaRPr>
          </a:p>
          <a:p>
            <a:pPr marL="914400" lvl="1" indent="-514350"/>
            <a:endParaRPr lang="en-US" dirty="0" smtClean="0">
              <a:latin typeface="+mj-lt"/>
              <a:cs typeface="Ayuthaya"/>
            </a:endParaRPr>
          </a:p>
          <a:p>
            <a:pPr marL="514350" indent="-514350">
              <a:buNone/>
            </a:pPr>
            <a:endParaRPr lang="en-US" dirty="0" smtClean="0">
              <a:latin typeface="+mj-lt"/>
              <a:cs typeface="Ayuthay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84556"/>
          </a:xfrm>
          <a:prstGeom prst="rect">
            <a:avLst/>
          </a:prstGeom>
          <a:solidFill>
            <a:srgbClr val="008000">
              <a:alpha val="3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1"/>
            <a:ext cx="8229600" cy="906076"/>
          </a:xfrm>
          <a:prstGeom prst="rect">
            <a:avLst/>
          </a:prstGeom>
          <a:noFill/>
        </p:spPr>
        <p:txBody>
          <a:bodyPr wrap="square" rtlCol="0" anchor="ctr">
            <a:prstTxWarp prst="textPlain">
              <a:avLst/>
            </a:prstTxWarp>
            <a:spAutoFit/>
          </a:bodyPr>
          <a:lstStyle/>
          <a:p>
            <a:pPr algn="ctr"/>
            <a:r>
              <a:rPr lang="en-US" sz="3600" cap="small" dirty="0" smtClean="0">
                <a:effectLst>
                  <a:outerShdw blurRad="50800" algn="ctr">
                    <a:srgbClr val="000000">
                      <a:alpha val="43000"/>
                    </a:srgbClr>
                  </a:outerShdw>
                </a:effectLst>
                <a:latin typeface="Comic Sans MS"/>
                <a:cs typeface="Comic Sans MS"/>
              </a:rPr>
              <a:t>2014 Vision &amp; Goals</a:t>
            </a:r>
            <a:endParaRPr lang="en-US" sz="3600" cap="small" dirty="0">
              <a:effectLst>
                <a:outerShdw blurRad="50800" algn="ctr">
                  <a:srgbClr val="000000">
                    <a:alpha val="43000"/>
                  </a:srgbClr>
                </a:outerShdw>
              </a:effectLst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2078"/>
            <a:ext cx="8229600" cy="1143000"/>
          </a:xfrm>
        </p:spPr>
        <p:txBody>
          <a:bodyPr anchor="b" anchorCtr="1">
            <a:normAutofit/>
          </a:bodyPr>
          <a:lstStyle/>
          <a:p>
            <a:r>
              <a:rPr lang="en-US" b="1" dirty="0" smtClean="0"/>
              <a:t>CW Goals: </a:t>
            </a:r>
            <a:r>
              <a:rPr lang="en-US" b="1" dirty="0" smtClean="0"/>
              <a:t>Team FUN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3810274"/>
          </a:xfrm>
        </p:spPr>
        <p:txBody>
          <a:bodyPr wrap="square">
            <a:spAutoFit/>
          </a:bodyPr>
          <a:lstStyle/>
          <a:p>
            <a:pPr marL="514350" indent="-514350"/>
            <a:r>
              <a:rPr lang="en-US" dirty="0" smtClean="0">
                <a:cs typeface="Ayuthaya"/>
              </a:rPr>
              <a:t>Want to start doing something together as a team – once per month?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Ideas?</a:t>
            </a:r>
          </a:p>
          <a:p>
            <a:pPr marL="914400" lvl="1" indent="-514350"/>
            <a:endParaRPr lang="en-US" b="1" dirty="0" smtClean="0">
              <a:latin typeface="+mj-lt"/>
              <a:cs typeface="Ayuthaya"/>
            </a:endParaRPr>
          </a:p>
          <a:p>
            <a:pPr marL="914400" lvl="1" indent="-514350"/>
            <a:endParaRPr lang="en-US" dirty="0" smtClean="0">
              <a:latin typeface="+mj-lt"/>
              <a:cs typeface="Ayuthaya"/>
            </a:endParaRPr>
          </a:p>
          <a:p>
            <a:pPr marL="914400" lvl="1" indent="-514350"/>
            <a:endParaRPr lang="en-US" dirty="0" smtClean="0">
              <a:latin typeface="+mj-lt"/>
              <a:cs typeface="Ayuthaya"/>
            </a:endParaRPr>
          </a:p>
          <a:p>
            <a:pPr marL="514350" indent="-514350">
              <a:buNone/>
            </a:pPr>
            <a:endParaRPr lang="en-US" dirty="0" smtClean="0">
              <a:latin typeface="+mj-lt"/>
              <a:cs typeface="Ayuthay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84556"/>
          </a:xfrm>
          <a:prstGeom prst="rect">
            <a:avLst/>
          </a:prstGeom>
          <a:solidFill>
            <a:srgbClr val="008000">
              <a:alpha val="3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1"/>
            <a:ext cx="8229600" cy="906076"/>
          </a:xfrm>
          <a:prstGeom prst="rect">
            <a:avLst/>
          </a:prstGeom>
          <a:noFill/>
        </p:spPr>
        <p:txBody>
          <a:bodyPr wrap="square" rtlCol="0" anchor="ctr">
            <a:prstTxWarp prst="textPlain">
              <a:avLst/>
            </a:prstTxWarp>
            <a:spAutoFit/>
          </a:bodyPr>
          <a:lstStyle/>
          <a:p>
            <a:pPr algn="ctr"/>
            <a:r>
              <a:rPr lang="en-US" sz="3600" cap="small" dirty="0" smtClean="0">
                <a:effectLst>
                  <a:outerShdw blurRad="50800" algn="ctr">
                    <a:srgbClr val="000000">
                      <a:alpha val="43000"/>
                    </a:srgbClr>
                  </a:outerShdw>
                </a:effectLst>
                <a:latin typeface="Comic Sans MS"/>
                <a:cs typeface="Comic Sans MS"/>
              </a:rPr>
              <a:t>2014 Vision &amp; Goals</a:t>
            </a:r>
            <a:endParaRPr lang="en-US" sz="3600" cap="small" dirty="0">
              <a:effectLst>
                <a:outerShdw blurRad="50800" algn="ctr">
                  <a:srgbClr val="000000">
                    <a:alpha val="43000"/>
                  </a:srgbClr>
                </a:outerShdw>
              </a:effectLst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2078"/>
            <a:ext cx="8229600" cy="1143000"/>
          </a:xfrm>
        </p:spPr>
        <p:txBody>
          <a:bodyPr anchor="b" anchorCtr="1">
            <a:normAutofit/>
          </a:bodyPr>
          <a:lstStyle/>
          <a:p>
            <a:r>
              <a:rPr lang="en-US" b="1" dirty="0" smtClean="0"/>
              <a:t>CW Goals: </a:t>
            </a:r>
            <a:r>
              <a:rPr lang="en-US" b="1" dirty="0" smtClean="0"/>
              <a:t>Team Input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401205"/>
          </a:xfrm>
        </p:spPr>
        <p:txBody>
          <a:bodyPr wrap="square">
            <a:spAutoFit/>
          </a:bodyPr>
          <a:lstStyle/>
          <a:p>
            <a:pPr marL="514350" indent="-514350"/>
            <a:r>
              <a:rPr lang="en-US" dirty="0" smtClean="0">
                <a:cs typeface="Ayuthaya"/>
              </a:rPr>
              <a:t>Will post this in the P2</a:t>
            </a:r>
          </a:p>
          <a:p>
            <a:pPr marL="514350" indent="-514350"/>
            <a:r>
              <a:rPr lang="en-US" dirty="0" smtClean="0">
                <a:latin typeface="+mj-lt"/>
                <a:cs typeface="Ayuthaya"/>
              </a:rPr>
              <a:t>Would love your input once you’ve had time to think about it</a:t>
            </a:r>
          </a:p>
          <a:p>
            <a:pPr marL="514350" indent="-514350"/>
            <a:r>
              <a:rPr lang="en-US" dirty="0" smtClean="0">
                <a:latin typeface="+mj-lt"/>
                <a:cs typeface="Ayuthaya"/>
              </a:rPr>
              <a:t>How often would you like updates?</a:t>
            </a:r>
          </a:p>
          <a:p>
            <a:pPr marL="914400" lvl="1" indent="-514350"/>
            <a:endParaRPr lang="en-US" b="1" dirty="0" smtClean="0">
              <a:latin typeface="+mj-lt"/>
              <a:cs typeface="Ayuthaya"/>
            </a:endParaRPr>
          </a:p>
          <a:p>
            <a:pPr marL="914400" lvl="1" indent="-514350"/>
            <a:endParaRPr lang="en-US" dirty="0" smtClean="0">
              <a:latin typeface="+mj-lt"/>
              <a:cs typeface="Ayuthaya"/>
            </a:endParaRPr>
          </a:p>
          <a:p>
            <a:pPr marL="914400" lvl="1" indent="-514350"/>
            <a:endParaRPr lang="en-US" dirty="0" smtClean="0">
              <a:latin typeface="+mj-lt"/>
              <a:cs typeface="Ayuthaya"/>
            </a:endParaRPr>
          </a:p>
          <a:p>
            <a:pPr marL="514350" indent="-514350">
              <a:buNone/>
            </a:pPr>
            <a:endParaRPr lang="en-US" dirty="0" smtClean="0">
              <a:latin typeface="+mj-lt"/>
              <a:cs typeface="Ayuthay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84556"/>
          </a:xfrm>
          <a:prstGeom prst="rect">
            <a:avLst/>
          </a:prstGeom>
          <a:solidFill>
            <a:srgbClr val="008000">
              <a:alpha val="3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1"/>
            <a:ext cx="8229600" cy="906076"/>
          </a:xfrm>
          <a:prstGeom prst="rect">
            <a:avLst/>
          </a:prstGeom>
          <a:noFill/>
        </p:spPr>
        <p:txBody>
          <a:bodyPr wrap="square" rtlCol="0" anchor="ctr">
            <a:prstTxWarp prst="textPlain">
              <a:avLst/>
            </a:prstTxWarp>
            <a:spAutoFit/>
          </a:bodyPr>
          <a:lstStyle/>
          <a:p>
            <a:pPr algn="ctr"/>
            <a:r>
              <a:rPr lang="en-US" sz="3600" cap="small" dirty="0" smtClean="0">
                <a:effectLst>
                  <a:outerShdw blurRad="50800" algn="ctr">
                    <a:srgbClr val="000000">
                      <a:alpha val="43000"/>
                    </a:srgbClr>
                  </a:outerShdw>
                </a:effectLst>
                <a:latin typeface="Comic Sans MS"/>
                <a:cs typeface="Comic Sans MS"/>
              </a:rPr>
              <a:t>2014 Vision &amp; Goals</a:t>
            </a:r>
            <a:endParaRPr lang="en-US" sz="3600" cap="small" dirty="0">
              <a:effectLst>
                <a:outerShdw blurRad="50800" algn="ctr">
                  <a:srgbClr val="000000">
                    <a:alpha val="43000"/>
                  </a:srgbClr>
                </a:outerShdw>
              </a:effectLst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68322"/>
            <a:ext cx="9144000" cy="1143000"/>
          </a:xfrm>
        </p:spPr>
        <p:txBody>
          <a:bodyPr anchor="b" anchorCtr="1">
            <a:normAutofit/>
          </a:bodyPr>
          <a:lstStyle/>
          <a:p>
            <a:r>
              <a:rPr lang="en-US" b="1" dirty="0" smtClean="0"/>
              <a:t>Articulating A </a:t>
            </a:r>
            <a:r>
              <a:rPr lang="en-US" b="1" dirty="0" smtClean="0"/>
              <a:t>Vision (Jim Collins)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84556"/>
          </a:xfrm>
          <a:prstGeom prst="rect">
            <a:avLst/>
          </a:prstGeom>
          <a:solidFill>
            <a:srgbClr val="008000">
              <a:alpha val="3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1"/>
            <a:ext cx="8229600" cy="906076"/>
          </a:xfrm>
          <a:prstGeom prst="rect">
            <a:avLst/>
          </a:prstGeom>
          <a:noFill/>
        </p:spPr>
        <p:txBody>
          <a:bodyPr wrap="square" rtlCol="0" anchor="ctr">
            <a:prstTxWarp prst="textPlain">
              <a:avLst/>
            </a:prstTxWarp>
            <a:spAutoFit/>
          </a:bodyPr>
          <a:lstStyle/>
          <a:p>
            <a:pPr algn="ctr"/>
            <a:r>
              <a:rPr lang="en-US" sz="3600" cap="small" dirty="0" smtClean="0">
                <a:effectLst>
                  <a:outerShdw blurRad="50800" algn="ctr">
                    <a:srgbClr val="000000">
                      <a:alpha val="43000"/>
                    </a:srgbClr>
                  </a:outerShdw>
                </a:effectLst>
                <a:latin typeface="Comic Sans MS"/>
                <a:cs typeface="Comic Sans MS"/>
              </a:rPr>
              <a:t>2014 Vision &amp; Goals</a:t>
            </a:r>
            <a:endParaRPr lang="en-US" sz="3600" cap="small" dirty="0">
              <a:effectLst>
                <a:outerShdw blurRad="50800" algn="ctr">
                  <a:srgbClr val="000000">
                    <a:alpha val="43000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8050" y="2112768"/>
            <a:ext cx="4787900" cy="472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2078"/>
            <a:ext cx="8229600" cy="1143000"/>
          </a:xfrm>
        </p:spPr>
        <p:txBody>
          <a:bodyPr anchor="b" anchorCtr="1">
            <a:normAutofit/>
          </a:bodyPr>
          <a:lstStyle/>
          <a:p>
            <a:r>
              <a:rPr lang="en-US" b="1" dirty="0" smtClean="0"/>
              <a:t>CW Core Values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2640723"/>
          </a:xfrm>
        </p:spPr>
        <p:txBody>
          <a:bodyPr wrap="square">
            <a:spAutoFit/>
          </a:bodyPr>
          <a:lstStyle/>
          <a:p>
            <a:pPr marL="514350" indent="-514350"/>
            <a:r>
              <a:rPr lang="en-US" dirty="0" smtClean="0">
                <a:latin typeface="+mj-lt"/>
                <a:cs typeface="Ayuthaya"/>
              </a:rPr>
              <a:t>Core Values:</a:t>
            </a:r>
          </a:p>
          <a:p>
            <a:pPr marL="914400" lvl="1" indent="-514350"/>
            <a:r>
              <a:rPr lang="en-US" b="1" dirty="0" smtClean="0">
                <a:latin typeface="+mj-lt"/>
                <a:cs typeface="Ayuthaya"/>
              </a:rPr>
              <a:t>Definition</a:t>
            </a:r>
            <a:r>
              <a:rPr lang="en-US" dirty="0" smtClean="0">
                <a:latin typeface="+mj-lt"/>
                <a:cs typeface="Ayuthaya"/>
              </a:rPr>
              <a:t>: A handful of guiding principals by which a company navigates</a:t>
            </a:r>
          </a:p>
          <a:p>
            <a:pPr marL="914400" lvl="1" indent="-514350">
              <a:buNone/>
            </a:pPr>
            <a:endParaRPr lang="en-US" dirty="0" smtClean="0">
              <a:latin typeface="+mj-lt"/>
              <a:cs typeface="Ayuthaya"/>
            </a:endParaRPr>
          </a:p>
          <a:p>
            <a:pPr marL="514350" indent="-514350">
              <a:buNone/>
            </a:pPr>
            <a:endParaRPr lang="en-US" dirty="0" smtClean="0">
              <a:latin typeface="+mj-lt"/>
              <a:cs typeface="Ayuthay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84556"/>
          </a:xfrm>
          <a:prstGeom prst="rect">
            <a:avLst/>
          </a:prstGeom>
          <a:solidFill>
            <a:srgbClr val="008000">
              <a:alpha val="3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1"/>
            <a:ext cx="8229600" cy="906076"/>
          </a:xfrm>
          <a:prstGeom prst="rect">
            <a:avLst/>
          </a:prstGeom>
          <a:noFill/>
        </p:spPr>
        <p:txBody>
          <a:bodyPr wrap="square" rtlCol="0" anchor="ctr">
            <a:prstTxWarp prst="textPlain">
              <a:avLst/>
            </a:prstTxWarp>
            <a:spAutoFit/>
          </a:bodyPr>
          <a:lstStyle/>
          <a:p>
            <a:pPr algn="ctr"/>
            <a:r>
              <a:rPr lang="en-US" sz="3600" cap="small" dirty="0" smtClean="0">
                <a:effectLst>
                  <a:outerShdw blurRad="50800" algn="ctr">
                    <a:srgbClr val="000000">
                      <a:alpha val="43000"/>
                    </a:srgbClr>
                  </a:outerShdw>
                </a:effectLst>
                <a:latin typeface="Comic Sans MS"/>
                <a:cs typeface="Comic Sans MS"/>
              </a:rPr>
              <a:t>2014 Vision &amp; Goals</a:t>
            </a:r>
            <a:endParaRPr lang="en-US" sz="3600" cap="small" dirty="0">
              <a:effectLst>
                <a:outerShdw blurRad="50800" algn="ctr">
                  <a:srgbClr val="000000">
                    <a:alpha val="43000"/>
                  </a:srgbClr>
                </a:outerShdw>
              </a:effectLst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2078"/>
            <a:ext cx="8229600" cy="1143000"/>
          </a:xfrm>
        </p:spPr>
        <p:txBody>
          <a:bodyPr anchor="b" anchorCtr="1">
            <a:normAutofit/>
          </a:bodyPr>
          <a:lstStyle/>
          <a:p>
            <a:r>
              <a:rPr lang="en-US" b="1" dirty="0" smtClean="0"/>
              <a:t>CW Core Values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869025"/>
          </a:xfrm>
        </p:spPr>
        <p:txBody>
          <a:bodyPr wrap="square">
            <a:spAutoFit/>
          </a:bodyPr>
          <a:lstStyle/>
          <a:p>
            <a:pPr marL="514350" indent="-514350"/>
            <a:r>
              <a:rPr lang="en-US" dirty="0" smtClean="0">
                <a:latin typeface="+mj-lt"/>
                <a:cs typeface="Ayuthaya"/>
              </a:rPr>
              <a:t>Core Values: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Ours: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>
                <a:latin typeface="+mj-lt"/>
                <a:cs typeface="Ayuthaya"/>
              </a:rPr>
              <a:t>Making things understandable is valuable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>
                <a:latin typeface="+mj-lt"/>
                <a:cs typeface="Ayuthaya"/>
              </a:rPr>
              <a:t>Embrace innovations that have merit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>
                <a:latin typeface="+mj-lt"/>
                <a:cs typeface="Ayuthaya"/>
              </a:rPr>
              <a:t>Creativity and productivity go hand in hand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>
                <a:latin typeface="+mj-lt"/>
                <a:cs typeface="Ayuthaya"/>
              </a:rPr>
              <a:t>Transparency and honesty in all things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>
                <a:latin typeface="+mj-lt"/>
                <a:cs typeface="Ayuthaya"/>
              </a:rPr>
              <a:t>Fun is key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>
                <a:latin typeface="+mj-lt"/>
                <a:cs typeface="Ayuthaya"/>
              </a:rPr>
              <a:t>We recognize and treasure individuality</a:t>
            </a:r>
          </a:p>
          <a:p>
            <a:pPr marL="914400" lvl="1" indent="-514350"/>
            <a:endParaRPr lang="en-US" dirty="0" smtClean="0">
              <a:latin typeface="+mj-lt"/>
              <a:cs typeface="Ayuthaya"/>
            </a:endParaRPr>
          </a:p>
          <a:p>
            <a:pPr marL="514350" indent="-514350">
              <a:buNone/>
            </a:pPr>
            <a:endParaRPr lang="en-US" dirty="0" smtClean="0">
              <a:latin typeface="+mj-lt"/>
              <a:cs typeface="Ayuthay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84556"/>
          </a:xfrm>
          <a:prstGeom prst="rect">
            <a:avLst/>
          </a:prstGeom>
          <a:solidFill>
            <a:srgbClr val="008000">
              <a:alpha val="3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1"/>
            <a:ext cx="8229600" cy="906076"/>
          </a:xfrm>
          <a:prstGeom prst="rect">
            <a:avLst/>
          </a:prstGeom>
          <a:noFill/>
        </p:spPr>
        <p:txBody>
          <a:bodyPr wrap="square" rtlCol="0" anchor="ctr">
            <a:prstTxWarp prst="textPlain">
              <a:avLst/>
            </a:prstTxWarp>
            <a:spAutoFit/>
          </a:bodyPr>
          <a:lstStyle/>
          <a:p>
            <a:pPr algn="ctr"/>
            <a:r>
              <a:rPr lang="en-US" sz="3600" cap="small" dirty="0" smtClean="0">
                <a:effectLst>
                  <a:outerShdw blurRad="50800" algn="ctr">
                    <a:srgbClr val="000000">
                      <a:alpha val="43000"/>
                    </a:srgbClr>
                  </a:outerShdw>
                </a:effectLst>
                <a:latin typeface="Comic Sans MS"/>
                <a:cs typeface="Comic Sans MS"/>
              </a:rPr>
              <a:t>2014 Vision &amp; Goals</a:t>
            </a:r>
            <a:endParaRPr lang="en-US" sz="3600" cap="small" dirty="0">
              <a:effectLst>
                <a:outerShdw blurRad="50800" algn="ctr">
                  <a:srgbClr val="000000">
                    <a:alpha val="43000"/>
                  </a:srgbClr>
                </a:outerShdw>
              </a:effectLst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2078"/>
            <a:ext cx="8229600" cy="1143000"/>
          </a:xfrm>
        </p:spPr>
        <p:txBody>
          <a:bodyPr anchor="b" anchorCtr="1">
            <a:normAutofit/>
          </a:bodyPr>
          <a:lstStyle/>
          <a:p>
            <a:r>
              <a:rPr lang="en-US" b="1" dirty="0" smtClean="0"/>
              <a:t>CW Core Purpose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610493"/>
          </a:xfrm>
        </p:spPr>
        <p:txBody>
          <a:bodyPr wrap="square">
            <a:spAutoFit/>
          </a:bodyPr>
          <a:lstStyle/>
          <a:p>
            <a:pPr marL="514350" indent="-514350"/>
            <a:r>
              <a:rPr lang="en-US" dirty="0" smtClean="0">
                <a:latin typeface="+mj-lt"/>
                <a:cs typeface="Ayuthaya"/>
              </a:rPr>
              <a:t>Core Purpose:</a:t>
            </a:r>
          </a:p>
          <a:p>
            <a:pPr marL="914400" lvl="1" indent="-514350"/>
            <a:r>
              <a:rPr lang="en-US" sz="2400" b="1" dirty="0" smtClean="0">
                <a:cs typeface="Ayuthaya"/>
              </a:rPr>
              <a:t>Definition</a:t>
            </a:r>
            <a:r>
              <a:rPr lang="en-US" sz="2400" dirty="0" smtClean="0">
                <a:cs typeface="Ayuthaya"/>
              </a:rPr>
              <a:t>: </a:t>
            </a:r>
            <a:r>
              <a:rPr lang="en-US" dirty="0" smtClean="0">
                <a:latin typeface="+mj-lt"/>
                <a:cs typeface="Ayuthaya"/>
              </a:rPr>
              <a:t>An organization’s most fundamental reason for being</a:t>
            </a:r>
          </a:p>
          <a:p>
            <a:pPr marL="514350" indent="-514350"/>
            <a:r>
              <a:rPr lang="en-US" dirty="0" smtClean="0">
                <a:latin typeface="+mj-lt"/>
                <a:cs typeface="Ayuthaya"/>
              </a:rPr>
              <a:t>Ours: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Changing lives for the better through innovative communications that enable therapists to reach more clients</a:t>
            </a:r>
          </a:p>
          <a:p>
            <a:pPr marL="914400" lvl="1" indent="-514350"/>
            <a:endParaRPr lang="en-US" dirty="0" smtClean="0">
              <a:latin typeface="+mj-lt"/>
              <a:cs typeface="Ayuthaya"/>
            </a:endParaRPr>
          </a:p>
          <a:p>
            <a:pPr marL="514350" indent="-514350">
              <a:buNone/>
            </a:pPr>
            <a:endParaRPr lang="en-US" dirty="0" smtClean="0">
              <a:latin typeface="+mj-lt"/>
              <a:cs typeface="Ayuthay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84556"/>
          </a:xfrm>
          <a:prstGeom prst="rect">
            <a:avLst/>
          </a:prstGeom>
          <a:solidFill>
            <a:srgbClr val="008000">
              <a:alpha val="3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1"/>
            <a:ext cx="8229600" cy="906076"/>
          </a:xfrm>
          <a:prstGeom prst="rect">
            <a:avLst/>
          </a:prstGeom>
          <a:noFill/>
        </p:spPr>
        <p:txBody>
          <a:bodyPr wrap="square" rtlCol="0" anchor="ctr">
            <a:prstTxWarp prst="textPlain">
              <a:avLst/>
            </a:prstTxWarp>
            <a:spAutoFit/>
          </a:bodyPr>
          <a:lstStyle/>
          <a:p>
            <a:pPr algn="ctr"/>
            <a:r>
              <a:rPr lang="en-US" sz="3600" cap="small" dirty="0" smtClean="0">
                <a:effectLst>
                  <a:outerShdw blurRad="50800" algn="ctr">
                    <a:srgbClr val="000000">
                      <a:alpha val="43000"/>
                    </a:srgbClr>
                  </a:outerShdw>
                </a:effectLst>
                <a:latin typeface="Comic Sans MS"/>
                <a:cs typeface="Comic Sans MS"/>
              </a:rPr>
              <a:t>2014 Vision &amp; Goals</a:t>
            </a:r>
            <a:endParaRPr lang="en-US" sz="3600" cap="small" dirty="0">
              <a:effectLst>
                <a:outerShdw blurRad="50800" algn="ctr">
                  <a:srgbClr val="000000">
                    <a:alpha val="43000"/>
                  </a:srgbClr>
                </a:outerShdw>
              </a:effectLst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2078"/>
            <a:ext cx="8229600" cy="1143000"/>
          </a:xfrm>
        </p:spPr>
        <p:txBody>
          <a:bodyPr anchor="b" anchorCtr="1">
            <a:normAutofit fontScale="90000"/>
          </a:bodyPr>
          <a:lstStyle/>
          <a:p>
            <a:r>
              <a:rPr lang="en-US" b="1" dirty="0" smtClean="0"/>
              <a:t>CW Big, Hairy, Audacious Goal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179606"/>
          </a:xfrm>
        </p:spPr>
        <p:txBody>
          <a:bodyPr wrap="square">
            <a:spAutoFit/>
          </a:bodyPr>
          <a:lstStyle/>
          <a:p>
            <a:pPr marL="514350" indent="-514350"/>
            <a:r>
              <a:rPr lang="en-US" dirty="0" smtClean="0">
                <a:latin typeface="+mj-lt"/>
                <a:cs typeface="Ayuthaya"/>
              </a:rPr>
              <a:t>BHAG:</a:t>
            </a:r>
          </a:p>
          <a:p>
            <a:pPr marL="914400" lvl="1" indent="-514350"/>
            <a:r>
              <a:rPr lang="en-US" sz="2400" b="1" dirty="0" smtClean="0">
                <a:cs typeface="Ayuthaya"/>
              </a:rPr>
              <a:t>Definition</a:t>
            </a:r>
            <a:r>
              <a:rPr lang="en-US" sz="2400" dirty="0" smtClean="0">
                <a:cs typeface="Ayuthaya"/>
              </a:rPr>
              <a:t>: </a:t>
            </a:r>
            <a:r>
              <a:rPr lang="en-US" dirty="0" smtClean="0">
                <a:latin typeface="+mj-lt"/>
                <a:cs typeface="Ayuthaya"/>
              </a:rPr>
              <a:t>A 10-30 year audacious goal!</a:t>
            </a:r>
          </a:p>
          <a:p>
            <a:pPr marL="514350" indent="-514350"/>
            <a:r>
              <a:rPr lang="en-US" dirty="0" smtClean="0">
                <a:latin typeface="+mj-lt"/>
                <a:cs typeface="Ayuthaya"/>
              </a:rPr>
              <a:t>Ours:</a:t>
            </a:r>
          </a:p>
          <a:p>
            <a:pPr marL="914400" lvl="1" indent="-514350"/>
            <a:r>
              <a:rPr lang="en-US" dirty="0" smtClean="0">
                <a:latin typeface="+mj-lt"/>
                <a:cs typeface="Ayuthaya"/>
              </a:rPr>
              <a:t>Become the defacto partner for therapists serious about growing a thriving practice that is unique to them.</a:t>
            </a:r>
          </a:p>
          <a:p>
            <a:pPr marL="914400" lvl="1" indent="-514350"/>
            <a:endParaRPr lang="en-US" dirty="0" smtClean="0">
              <a:latin typeface="+mj-lt"/>
              <a:cs typeface="Ayuthaya"/>
            </a:endParaRPr>
          </a:p>
          <a:p>
            <a:pPr marL="514350" indent="-514350">
              <a:buNone/>
            </a:pPr>
            <a:endParaRPr lang="en-US" dirty="0" smtClean="0">
              <a:latin typeface="+mj-lt"/>
              <a:cs typeface="Ayuthay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84556"/>
          </a:xfrm>
          <a:prstGeom prst="rect">
            <a:avLst/>
          </a:prstGeom>
          <a:solidFill>
            <a:srgbClr val="008000">
              <a:alpha val="3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1"/>
            <a:ext cx="8229600" cy="906076"/>
          </a:xfrm>
          <a:prstGeom prst="rect">
            <a:avLst/>
          </a:prstGeom>
          <a:noFill/>
        </p:spPr>
        <p:txBody>
          <a:bodyPr wrap="square" rtlCol="0" anchor="ctr">
            <a:prstTxWarp prst="textPlain">
              <a:avLst/>
            </a:prstTxWarp>
            <a:spAutoFit/>
          </a:bodyPr>
          <a:lstStyle/>
          <a:p>
            <a:pPr algn="ctr"/>
            <a:r>
              <a:rPr lang="en-US" sz="3600" cap="small" dirty="0" smtClean="0">
                <a:effectLst>
                  <a:outerShdw blurRad="50800" algn="ctr">
                    <a:srgbClr val="000000">
                      <a:alpha val="43000"/>
                    </a:srgbClr>
                  </a:outerShdw>
                </a:effectLst>
                <a:latin typeface="Comic Sans MS"/>
                <a:cs typeface="Comic Sans MS"/>
              </a:rPr>
              <a:t>2014 Vision &amp; Goals</a:t>
            </a:r>
            <a:endParaRPr lang="en-US" sz="3600" cap="small" dirty="0">
              <a:effectLst>
                <a:outerShdw blurRad="50800" algn="ctr">
                  <a:srgbClr val="000000">
                    <a:alpha val="43000"/>
                  </a:srgbClr>
                </a:outerShdw>
              </a:effectLst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2078"/>
            <a:ext cx="8229600" cy="1143000"/>
          </a:xfrm>
        </p:spPr>
        <p:txBody>
          <a:bodyPr anchor="b" anchorCtr="1">
            <a:normAutofit/>
          </a:bodyPr>
          <a:lstStyle/>
          <a:p>
            <a:r>
              <a:rPr lang="en-US" b="1" dirty="0" smtClean="0"/>
              <a:t>CW Envisioned Future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2517612"/>
          </a:xfrm>
        </p:spPr>
        <p:txBody>
          <a:bodyPr wrap="square">
            <a:spAutoFit/>
          </a:bodyPr>
          <a:lstStyle/>
          <a:p>
            <a:pPr marL="514350" indent="-514350"/>
            <a:r>
              <a:rPr lang="en-US" sz="2800" dirty="0" smtClean="0">
                <a:latin typeface="+mj-lt"/>
                <a:cs typeface="Ayuthaya"/>
              </a:rPr>
              <a:t>Envisioned Future:</a:t>
            </a:r>
          </a:p>
          <a:p>
            <a:pPr marL="914400" lvl="1" indent="-514350"/>
            <a:r>
              <a:rPr lang="en-US" sz="2000" b="1" dirty="0" smtClean="0">
                <a:cs typeface="Ayuthaya"/>
              </a:rPr>
              <a:t>Definition</a:t>
            </a:r>
            <a:r>
              <a:rPr lang="en-US" sz="2000" dirty="0" smtClean="0">
                <a:cs typeface="Ayuthaya"/>
              </a:rPr>
              <a:t>: </a:t>
            </a:r>
            <a:r>
              <a:rPr lang="en-US" sz="2400" dirty="0" smtClean="0">
                <a:latin typeface="+mj-lt"/>
                <a:cs typeface="Ayuthaya"/>
              </a:rPr>
              <a:t>A vivid description of what it will be like to achieve the BHAG.</a:t>
            </a:r>
          </a:p>
          <a:p>
            <a:pPr marL="914400" lvl="1" indent="-514350"/>
            <a:endParaRPr lang="en-US" dirty="0" smtClean="0">
              <a:latin typeface="+mj-lt"/>
              <a:cs typeface="Ayuthaya"/>
            </a:endParaRPr>
          </a:p>
          <a:p>
            <a:pPr marL="514350" indent="-514350">
              <a:buNone/>
            </a:pPr>
            <a:endParaRPr lang="en-US" dirty="0" smtClean="0">
              <a:latin typeface="+mj-lt"/>
              <a:cs typeface="Ayuthay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84556"/>
          </a:xfrm>
          <a:prstGeom prst="rect">
            <a:avLst/>
          </a:prstGeom>
          <a:solidFill>
            <a:srgbClr val="008000">
              <a:alpha val="3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1"/>
            <a:ext cx="8229600" cy="906076"/>
          </a:xfrm>
          <a:prstGeom prst="rect">
            <a:avLst/>
          </a:prstGeom>
          <a:noFill/>
        </p:spPr>
        <p:txBody>
          <a:bodyPr wrap="square" rtlCol="0" anchor="ctr">
            <a:prstTxWarp prst="textPlain">
              <a:avLst/>
            </a:prstTxWarp>
            <a:spAutoFit/>
          </a:bodyPr>
          <a:lstStyle/>
          <a:p>
            <a:pPr algn="ctr"/>
            <a:r>
              <a:rPr lang="en-US" sz="3600" cap="small" dirty="0" smtClean="0">
                <a:effectLst>
                  <a:outerShdw blurRad="50800" algn="ctr">
                    <a:srgbClr val="000000">
                      <a:alpha val="43000"/>
                    </a:srgbClr>
                  </a:outerShdw>
                </a:effectLst>
                <a:latin typeface="Comic Sans MS"/>
                <a:cs typeface="Comic Sans MS"/>
              </a:rPr>
              <a:t>2014 Vision &amp; Goals</a:t>
            </a:r>
            <a:endParaRPr lang="en-US" sz="3600" cap="small" dirty="0">
              <a:effectLst>
                <a:outerShdw blurRad="50800" algn="ctr">
                  <a:srgbClr val="000000">
                    <a:alpha val="43000"/>
                  </a:srgbClr>
                </a:outerShdw>
              </a:effectLst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2078"/>
            <a:ext cx="8229600" cy="1143000"/>
          </a:xfrm>
        </p:spPr>
        <p:txBody>
          <a:bodyPr anchor="b" anchorCtr="1">
            <a:normAutofit/>
          </a:bodyPr>
          <a:lstStyle/>
          <a:p>
            <a:r>
              <a:rPr lang="en-US" b="1" dirty="0" smtClean="0"/>
              <a:t>CW Envisioned Future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659737"/>
          </a:xfrm>
        </p:spPr>
        <p:txBody>
          <a:bodyPr wrap="square">
            <a:spAutoFit/>
          </a:bodyPr>
          <a:lstStyle/>
          <a:p>
            <a:pPr marL="514350" indent="-514350"/>
            <a:r>
              <a:rPr lang="en-US" sz="2800" dirty="0" smtClean="0">
                <a:latin typeface="+mj-lt"/>
                <a:cs typeface="Ayuthaya"/>
              </a:rPr>
              <a:t>Ours:</a:t>
            </a:r>
          </a:p>
          <a:p>
            <a:pPr marL="914400" lvl="1" indent="-514350"/>
            <a:r>
              <a:rPr lang="en-US" sz="2400" b="1" dirty="0" smtClean="0">
                <a:latin typeface="+mj-lt"/>
                <a:cs typeface="Ayuthaya"/>
              </a:rPr>
              <a:t>Employees:</a:t>
            </a:r>
          </a:p>
          <a:p>
            <a:pPr marL="1314450" lvl="2" indent="-514350"/>
            <a:r>
              <a:rPr lang="en-US" dirty="0" smtClean="0">
                <a:latin typeface="+mj-lt"/>
                <a:cs typeface="Ayuthaya"/>
              </a:rPr>
              <a:t>Love working here!</a:t>
            </a:r>
          </a:p>
          <a:p>
            <a:pPr marL="1314450" lvl="2" indent="-514350"/>
            <a:r>
              <a:rPr lang="en-US" dirty="0" smtClean="0">
                <a:latin typeface="+mj-lt"/>
                <a:cs typeface="Ayuthaya"/>
              </a:rPr>
              <a:t>Constantly learning and growing</a:t>
            </a:r>
          </a:p>
          <a:p>
            <a:pPr marL="1314450" lvl="2" indent="-514350"/>
            <a:r>
              <a:rPr lang="en-US" dirty="0" smtClean="0">
                <a:latin typeface="+mj-lt"/>
                <a:cs typeface="Ayuthaya"/>
              </a:rPr>
              <a:t>Challenged: Creativity, innovation and initiative is recognized and celebrated</a:t>
            </a:r>
          </a:p>
          <a:p>
            <a:pPr marL="1314450" lvl="2" indent="-514350"/>
            <a:r>
              <a:rPr lang="en-US" dirty="0" smtClean="0">
                <a:latin typeface="+mj-lt"/>
                <a:cs typeface="Ayuthaya"/>
              </a:rPr>
              <a:t>Feel that they can make a key contribution</a:t>
            </a:r>
          </a:p>
          <a:p>
            <a:pPr marL="1314450" lvl="2" indent="-514350"/>
            <a:r>
              <a:rPr lang="en-US" dirty="0" smtClean="0">
                <a:latin typeface="+mj-lt"/>
                <a:cs typeface="Ayuthaya"/>
              </a:rPr>
              <a:t>Love our purpose</a:t>
            </a:r>
          </a:p>
          <a:p>
            <a:pPr marL="914400" lvl="1" indent="-514350"/>
            <a:endParaRPr lang="en-US" dirty="0" smtClean="0">
              <a:latin typeface="+mj-lt"/>
              <a:cs typeface="Ayuthaya"/>
            </a:endParaRPr>
          </a:p>
          <a:p>
            <a:pPr marL="514350" indent="-514350">
              <a:buNone/>
            </a:pPr>
            <a:endParaRPr lang="en-US" dirty="0" smtClean="0">
              <a:latin typeface="+mj-lt"/>
              <a:cs typeface="Ayuthay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84556"/>
          </a:xfrm>
          <a:prstGeom prst="rect">
            <a:avLst/>
          </a:prstGeom>
          <a:solidFill>
            <a:srgbClr val="008000">
              <a:alpha val="3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1"/>
            <a:ext cx="8229600" cy="906076"/>
          </a:xfrm>
          <a:prstGeom prst="rect">
            <a:avLst/>
          </a:prstGeom>
          <a:noFill/>
        </p:spPr>
        <p:txBody>
          <a:bodyPr wrap="square" rtlCol="0" anchor="ctr">
            <a:prstTxWarp prst="textPlain">
              <a:avLst/>
            </a:prstTxWarp>
            <a:spAutoFit/>
          </a:bodyPr>
          <a:lstStyle/>
          <a:p>
            <a:pPr algn="ctr"/>
            <a:r>
              <a:rPr lang="en-US" sz="3600" cap="small" dirty="0" smtClean="0">
                <a:effectLst>
                  <a:outerShdw blurRad="50800" algn="ctr">
                    <a:srgbClr val="000000">
                      <a:alpha val="43000"/>
                    </a:srgbClr>
                  </a:outerShdw>
                </a:effectLst>
                <a:latin typeface="Comic Sans MS"/>
                <a:cs typeface="Comic Sans MS"/>
              </a:rPr>
              <a:t>2014 Vision &amp; Goals</a:t>
            </a:r>
            <a:endParaRPr lang="en-US" sz="3600" cap="small" dirty="0">
              <a:effectLst>
                <a:outerShdw blurRad="50800" algn="ctr">
                  <a:srgbClr val="000000">
                    <a:alpha val="43000"/>
                  </a:srgbClr>
                </a:outerShdw>
              </a:effectLst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5427</TotalTime>
  <Words>951</Words>
  <Application>Microsoft Macintosh PowerPoint</Application>
  <PresentationFormat>On-screen Show (4:3)</PresentationFormat>
  <Paragraphs>153</Paragraphs>
  <Slides>25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Slide 1</vt:lpstr>
      <vt:lpstr>Purpose of this Talk</vt:lpstr>
      <vt:lpstr>Articulating A Vision (Jim Collins)</vt:lpstr>
      <vt:lpstr>CW Core Values</vt:lpstr>
      <vt:lpstr>CW Core Values</vt:lpstr>
      <vt:lpstr>CW Core Purpose</vt:lpstr>
      <vt:lpstr>CW Big, Hairy, Audacious Goal</vt:lpstr>
      <vt:lpstr>CW Envisioned Future</vt:lpstr>
      <vt:lpstr>CW Envisioned Future</vt:lpstr>
      <vt:lpstr>CW Envisioned Future</vt:lpstr>
      <vt:lpstr>CW Goals: Financial</vt:lpstr>
      <vt:lpstr>CW Goals: Offerings</vt:lpstr>
      <vt:lpstr>CW Goals: Offerings</vt:lpstr>
      <vt:lpstr>CW Goals: Offerings</vt:lpstr>
      <vt:lpstr>CW Goals: Offerings</vt:lpstr>
      <vt:lpstr>CW Goals: Offerings</vt:lpstr>
      <vt:lpstr>CW Goals: Offerings</vt:lpstr>
      <vt:lpstr>CW Goals: Offerings</vt:lpstr>
      <vt:lpstr>CW Goals: Offerings</vt:lpstr>
      <vt:lpstr>CW Goals: Offerings</vt:lpstr>
      <vt:lpstr>CW Goals: Offerings</vt:lpstr>
      <vt:lpstr>CW Goals: Marketing</vt:lpstr>
      <vt:lpstr>CW Goals: Sales</vt:lpstr>
      <vt:lpstr>CW Goals: Team FUN</vt:lpstr>
      <vt:lpstr>CW Goals: Team Input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Becky DeGrossa</dc:creator>
  <cp:lastModifiedBy>Becky DeGrossa</cp:lastModifiedBy>
  <cp:revision>10</cp:revision>
  <dcterms:created xsi:type="dcterms:W3CDTF">2014-03-04T17:56:12Z</dcterms:created>
  <dcterms:modified xsi:type="dcterms:W3CDTF">2014-03-06T18:14:09Z</dcterms:modified>
</cp:coreProperties>
</file>